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8" r:id="rId5"/>
    <p:sldId id="258" r:id="rId6"/>
    <p:sldId id="269" r:id="rId7"/>
    <p:sldId id="265" r:id="rId8"/>
    <p:sldId id="285" r:id="rId9"/>
    <p:sldId id="267" r:id="rId10"/>
    <p:sldId id="272" r:id="rId11"/>
    <p:sldId id="276" r:id="rId12"/>
    <p:sldId id="261" r:id="rId13"/>
    <p:sldId id="278" r:id="rId14"/>
    <p:sldId id="286" r:id="rId15"/>
    <p:sldId id="277" r:id="rId16"/>
    <p:sldId id="275" r:id="rId17"/>
    <p:sldId id="274" r:id="rId18"/>
    <p:sldId id="264" r:id="rId19"/>
    <p:sldId id="284" r:id="rId20"/>
    <p:sldId id="26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9623" autoAdjust="0"/>
    <p:restoredTop sz="94660"/>
  </p:normalViewPr>
  <p:slideViewPr>
    <p:cSldViewPr>
      <p:cViewPr varScale="1">
        <p:scale>
          <a:sx n="79" d="100"/>
          <a:sy n="7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D49512-27E5-461E-B41B-2BD2853F03C9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71C501-19B7-4923-94B0-52A90354D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faoj.files.wordpress.com/2008/02/xfixach2.jpg&amp;imgrefurl=http://faoj.wordpress.com/2008/03/01/use-of-external-ring-fixation-in-a-full-thickness-achilles-wound-a-case-report/&amp;h=563&amp;w=750&amp;sz=67&amp;hl=en&amp;start=42&amp;usg=__9KLyyLNOBghetO_BUCvpdM1eYaM=&amp;tbnid=Lg_YrbJcEmJXnM:&amp;tbnh=106&amp;tbnw=141&amp;prev=/images?q=external+fixator+infection+foot&amp;start=36&amp;gbv=2&amp;ndsp=18&amp;hl=en&amp;safe=active&amp;sa=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http://www.rcsed.ac.uk/eselect/images/sig18_17_1.jpg&amp;imgrefurl=http://www.rcsed.ac.uk/eselect/sig18.htm&amp;h=193&amp;w=306&amp;sz=8&amp;hl=en&amp;start=46&amp;usg=__MOKdU1Fblho3KwfJxoqTNHSL4i8=&amp;tbnid=CYjlWLfkA9lZ7M:&amp;tbnh=74&amp;tbnw=117&amp;prev=/images?q=external+fixator+infection+foot&amp;start=36&amp;gbv=2&amp;ndsp=18&amp;hl=en&amp;safe=active&amp;sa=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octorbiehl.com/DoctorBiehlImages/synvisc.jpg&amp;imgrefurl=http://www.doctorbiehl.com/viscosupplementation_tx.htm&amp;h=139&amp;w=314&amp;sz=9&amp;hl=en&amp;start=9&amp;usg=__3Liv2wDAaAQ13WFtBBWCjPUUKD4=&amp;tbnid=2Xu40Fof01_p6M:&amp;tbnh=52&amp;tbnw=117&amp;prev=/images?q=Viscosupplementation&amp;gbv=2&amp;hl=en&amp;safe=activ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eliteorthotics.com.au/Portals/0/images/SlimFit1.JPG&amp;imgrefurl=http://www.eliteorthotics.com.au/EliteOrthotics/EliteSlimfitOrthotics.aspx&amp;h=200&amp;w=267&amp;sz=12&amp;hl=en&amp;start=17&amp;usg=__r8pMDDEv0sIeG_bvE8JzIF77bmI=&amp;tbnid=AhLXGH5-8wtZfM:&amp;tbnh=85&amp;tbnw=113&amp;prev=/images?q=orhotics&amp;gbv=2&amp;hl=en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esportier.com/archives/citizen-citizen-gold-pills.jpg&amp;imgrefurl=http://www.besportier.com/archives/citizen-citizen-gold-pills.html&amp;h=370&amp;w=492&amp;sz=15&amp;hl=en&amp;start=7&amp;usg=__1EIqXE0ZVvIWCbPgyTqGsBxiRu8=&amp;tbnid=dBP-tRnQgwMRdM:&amp;tbnh=98&amp;tbnw=130&amp;prev=/images?q=pills&amp;gbv=2&amp;hl=en&amp;safe=active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psaweb.med.navy.mil/bmcmil/images/pt.jpg&amp;imgrefurl=http://www.psaweb.med.navy.mil/bmcmil/Physical%20Therapy2.htm&amp;h=472&amp;w=633&amp;sz=61&amp;hl=en&amp;start=28&amp;usg=__TKKTPTuH4wFlx-uqjQRVEhzLA-4=&amp;tbnid=J_b97zHPfEKWlM:&amp;tbnh=102&amp;tbnw=137&amp;prev=/images?q=physical+therapy&amp;start=18&amp;gbv=2&amp;ndsp=18&amp;hl=en&amp;safe=active&amp;sa=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524000"/>
            <a:ext cx="678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Arthrodiastasis of the Ankle Joint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2400" dirty="0" smtClean="0"/>
              <a:t>Dan Preece MS IV</a:t>
            </a:r>
          </a:p>
          <a:p>
            <a:pPr algn="ctr"/>
            <a:r>
              <a:rPr lang="en-US" sz="1600" dirty="0" smtClean="0"/>
              <a:t>CSPM Class 2009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8200" y="106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monolateral hinged ankle external fixator (Orthofix).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4648200" cy="61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Ankle joint distraction combined with weight bearing creates </a:t>
            </a:r>
            <a:r>
              <a:rPr lang="en-US" u="sng" dirty="0" smtClean="0"/>
              <a:t>intermittent intra-articular pressure</a:t>
            </a:r>
            <a:r>
              <a:rPr lang="en-US" dirty="0" smtClean="0"/>
              <a:t> (</a:t>
            </a:r>
            <a:r>
              <a:rPr lang="en-US" sz="1800" dirty="0" smtClean="0"/>
              <a:t>due to minor flexion of the external fixation pins</a:t>
            </a:r>
            <a:r>
              <a:rPr lang="en-US" dirty="0" smtClean="0"/>
              <a:t>) that have been to shown to:</a:t>
            </a:r>
          </a:p>
          <a:p>
            <a:pPr lvl="3">
              <a:buNone/>
            </a:pPr>
            <a:endParaRPr lang="en-US" dirty="0" smtClean="0"/>
          </a:p>
          <a:p>
            <a:pPr lvl="3"/>
            <a:r>
              <a:rPr lang="en-US" dirty="0" smtClean="0"/>
              <a:t>Increase proteoglycan synthesis (1)</a:t>
            </a:r>
          </a:p>
          <a:p>
            <a:pPr lvl="3"/>
            <a:r>
              <a:rPr lang="en-US" dirty="0" smtClean="0"/>
              <a:t>Decrease the inhibition of proteoglycan synthesis by 	mononuclear inflammatory cells (2) </a:t>
            </a:r>
          </a:p>
          <a:p>
            <a:pPr lvl="3"/>
            <a:r>
              <a:rPr lang="en-US" dirty="0" smtClean="0"/>
              <a:t>Decrease catabolic cytokines, IL-1 and TNF-a.</a:t>
            </a:r>
          </a:p>
          <a:p>
            <a:pPr lvl="3"/>
            <a:r>
              <a:rPr lang="en-US" dirty="0" smtClean="0"/>
              <a:t>Increased nutrition delivery to chondrocytes.</a:t>
            </a:r>
          </a:p>
          <a:p>
            <a:pPr lvl="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Distraction: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5867400"/>
            <a:ext cx="5181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smtClean="0"/>
              <a:t>1.  Lafeber F, Veldhuijzen JP, van Roy JL, Huber-Bruning OH, Bijlsma JW. Intermittent hydrostatic compressive force stimulates exclusively the proteoglycan synthesis of osteoarthritic human cartilage. Br J Rheumatol 1992;31:437– 42.</a:t>
            </a:r>
          </a:p>
          <a:p>
            <a:endParaRPr lang="en-US" sz="650" dirty="0" smtClean="0"/>
          </a:p>
          <a:p>
            <a:r>
              <a:rPr lang="en-US" sz="650" dirty="0" smtClean="0"/>
              <a:t>2.  Van Valburg AA, van Roy HL, Lafeber F, Bijlsma JW. Beneficial effects of intermittent fluid</a:t>
            </a:r>
          </a:p>
          <a:p>
            <a:r>
              <a:rPr lang="en-US" sz="650" dirty="0" smtClean="0"/>
              <a:t>pressure of low physiological magnitude on cartilage and inflammation is osteoarthritis. An in</a:t>
            </a:r>
          </a:p>
          <a:p>
            <a:r>
              <a:rPr lang="en-US" sz="650" dirty="0" smtClean="0"/>
              <a:t>vitro study. J Rheumatol 1998;25(3):515– 20.</a:t>
            </a:r>
          </a:p>
          <a:p>
            <a:endParaRPr lang="en-US" dirty="0"/>
          </a:p>
        </p:txBody>
      </p:sp>
      <p:pic>
        <p:nvPicPr>
          <p:cNvPr id="14340" name="Picture 4" descr="http://tbn0.google.com/images?q=tbn:Lg_YrbJcEmJXnM:http://faoj.files.wordpress.com/2008/02/xfixach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57800"/>
            <a:ext cx="1905000" cy="143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2400" dirty="0" smtClean="0"/>
              <a:t>Other </a:t>
            </a:r>
            <a:r>
              <a:rPr lang="en-US" sz="2400" u="sng" dirty="0" smtClean="0"/>
              <a:t>theorized</a:t>
            </a:r>
            <a:r>
              <a:rPr lang="en-US" sz="2400" dirty="0" smtClean="0"/>
              <a:t> mechanisms of action (5):</a:t>
            </a:r>
          </a:p>
          <a:p>
            <a:pPr lvl="3">
              <a:buNone/>
            </a:pPr>
            <a:endParaRPr lang="en-US" sz="2400" dirty="0" smtClean="0"/>
          </a:p>
          <a:p>
            <a:pPr lvl="5"/>
            <a:r>
              <a:rPr lang="en-US" dirty="0" smtClean="0"/>
              <a:t>Positive effects on nerve endings</a:t>
            </a:r>
          </a:p>
          <a:p>
            <a:pPr lvl="5">
              <a:buNone/>
            </a:pPr>
            <a:endParaRPr lang="en-US" dirty="0" smtClean="0"/>
          </a:p>
          <a:p>
            <a:pPr lvl="5"/>
            <a:r>
              <a:rPr lang="en-US" dirty="0" smtClean="0"/>
              <a:t>Decreased subchondral sclerosis and therefore better 	shock absorption.</a:t>
            </a:r>
          </a:p>
          <a:p>
            <a:pPr lvl="5">
              <a:buNone/>
            </a:pPr>
            <a:endParaRPr lang="en-US" dirty="0" smtClean="0"/>
          </a:p>
          <a:p>
            <a:pPr lvl="5"/>
            <a:r>
              <a:rPr lang="en-US" dirty="0" smtClean="0"/>
              <a:t>Stretching of the joint capsule causing decreased joint      	reactive forces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Distraction: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638800"/>
            <a:ext cx="327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r>
              <a:rPr lang="en-US" sz="800" dirty="0" smtClean="0"/>
              <a:t>5.  Chiodo CP, McGarvey W. Joint distraction for the treatment of ankle osteoarthritis. Foot</a:t>
            </a:r>
          </a:p>
          <a:p>
            <a:r>
              <a:rPr lang="en-US" sz="800" dirty="0" smtClean="0"/>
              <a:t>Ankle Clin 2004;9(3):541–53, ix</a:t>
            </a:r>
          </a:p>
          <a:p>
            <a:endParaRPr lang="en-US" dirty="0"/>
          </a:p>
        </p:txBody>
      </p:sp>
      <p:pic>
        <p:nvPicPr>
          <p:cNvPr id="9218" name="Picture 2" descr="Talus remodelling Lat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608785"/>
            <a:ext cx="3200400" cy="209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0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Studies:</a:t>
            </a:r>
            <a:endParaRPr lang="en-US" sz="20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3" y="381002"/>
          <a:ext cx="9144002" cy="532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286"/>
                <a:gridCol w="903517"/>
                <a:gridCol w="1219200"/>
                <a:gridCol w="1796141"/>
                <a:gridCol w="1306286"/>
                <a:gridCol w="1306286"/>
                <a:gridCol w="1306286"/>
              </a:tblGrid>
              <a:tr h="780994">
                <a:tc>
                  <a:txBody>
                    <a:bodyPr/>
                    <a:lstStyle/>
                    <a:p>
                      <a:r>
                        <a:rPr lang="en-US" dirty="0" smtClean="0"/>
                        <a:t>Date /</a:t>
                      </a:r>
                      <a:r>
                        <a:rPr lang="en-US" baseline="0" dirty="0" smtClean="0"/>
                        <a:t> Author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Pts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</a:t>
                      </a:r>
                      <a:r>
                        <a:rPr lang="en-US" baseline="0" dirty="0" smtClean="0"/>
                        <a:t> f/u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Distraction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96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1995/Van Valburg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11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20</a:t>
                      </a:r>
                      <a:r>
                        <a:rPr lang="en-US" sz="1050" baseline="0" dirty="0" smtClean="0"/>
                        <a:t> months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</a:t>
                      </a:r>
                      <a:r>
                        <a:rPr lang="en-US" sz="1050" baseline="0" dirty="0" smtClean="0"/>
                        <a:t> months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55% of pts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45% pts were</a:t>
                      </a:r>
                      <a:r>
                        <a:rPr lang="en-US" sz="1050" baseline="0" dirty="0" smtClean="0"/>
                        <a:t> pain free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50% of pts  cartilage thickening</a:t>
                      </a:r>
                      <a:r>
                        <a:rPr lang="en-US" sz="1050" baseline="0" dirty="0" smtClean="0"/>
                        <a:t> </a:t>
                      </a:r>
                    </a:p>
                    <a:p>
                      <a:r>
                        <a:rPr lang="en-US" sz="1050" baseline="0" dirty="0" smtClean="0"/>
                        <a:t>10-20%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96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1999/Van Valburg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17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 years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 months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75% of pts showed an  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64% of pts happy with pain levels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statistical </a:t>
                      </a:r>
                      <a:r>
                        <a:rPr lang="en-US" sz="1050" baseline="0" dirty="0" smtClean="0"/>
                        <a:t>       in cartilage thickness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21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2002/Marijnissen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57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2.8 years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 months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69% of pts  improved in fxn/</a:t>
                      </a:r>
                      <a:r>
                        <a:rPr lang="en-US" sz="1050" dirty="0" err="1" smtClean="0"/>
                        <a:t>rom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72% of</a:t>
                      </a:r>
                      <a:r>
                        <a:rPr lang="en-US" sz="1050" baseline="0" dirty="0" smtClean="0"/>
                        <a:t> pts    </a:t>
                      </a:r>
                      <a:r>
                        <a:rPr lang="en-US" sz="1050" dirty="0" smtClean="0"/>
                        <a:t>pain levels by 38%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All clinical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err="1" smtClean="0"/>
                        <a:t>fxns</a:t>
                      </a:r>
                      <a:r>
                        <a:rPr lang="en-US" sz="1050" baseline="0" dirty="0" smtClean="0"/>
                        <a:t> steadily improved to end of study.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19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2005/Ploegmakers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22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 years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 months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73% of pts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73%</a:t>
                      </a:r>
                      <a:r>
                        <a:rPr lang="en-US" sz="1050" baseline="0" dirty="0" smtClean="0"/>
                        <a:t> of pts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27% required fusions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2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2007/ Giannini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12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 years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</a:t>
                      </a:r>
                      <a:r>
                        <a:rPr lang="en-US" sz="1050" baseline="0" dirty="0" smtClean="0"/>
                        <a:t> weeks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63%</a:t>
                      </a:r>
                      <a:r>
                        <a:rPr lang="en-US" sz="1050" baseline="0" dirty="0" smtClean="0"/>
                        <a:t> of pts</a:t>
                      </a:r>
                      <a:r>
                        <a:rPr lang="en-US" sz="1050" dirty="0" smtClean="0"/>
                        <a:t>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63% of pts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33% required</a:t>
                      </a:r>
                      <a:r>
                        <a:rPr lang="en-US" sz="1050" baseline="0" dirty="0" smtClean="0"/>
                        <a:t> fusions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2008/ Paley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23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5.3 years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</a:t>
                      </a:r>
                      <a:r>
                        <a:rPr lang="en-US" sz="1050" baseline="0" dirty="0" smtClean="0"/>
                        <a:t> months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61% satisfied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78% able to control with</a:t>
                      </a:r>
                      <a:r>
                        <a:rPr lang="en-US" sz="1050" baseline="0" dirty="0" smtClean="0"/>
                        <a:t> occasional NSAID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71%</a:t>
                      </a:r>
                      <a:r>
                        <a:rPr lang="en-US" sz="1050" baseline="0" dirty="0" smtClean="0"/>
                        <a:t> would recommend to friends, 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5943203" y="1295003"/>
            <a:ext cx="152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685609" y="1294209"/>
            <a:ext cx="153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019800" y="2209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610997" y="2056209"/>
            <a:ext cx="153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314406" y="2818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982494" y="3618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276306" y="36195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980906" y="4304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276306" y="43053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833872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2002/Marijnissen et al. (9) </a:t>
            </a:r>
          </a:p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- 17 pts</a:t>
            </a:r>
          </a:p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ave age 44 </a:t>
            </a:r>
          </a:p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- 3 months of distraction / arthroscopic debridement (9 pts) </a:t>
            </a:r>
            <a:r>
              <a:rPr lang="en-US" sz="2600" b="1" i="1" u="sng" dirty="0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debridement alone(8 pts).   </a:t>
            </a:r>
          </a:p>
          <a:p>
            <a:pPr marL="624078" indent="-51435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Only study with a control group.</a:t>
            </a:r>
          </a:p>
          <a:p>
            <a:pPr marL="624078" indent="-514350">
              <a:buNone/>
            </a:pP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Results: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F/u ave. of 1 year. </a:t>
            </a:r>
          </a:p>
          <a:p>
            <a:pPr marL="624078" indent="-51435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Distraction/debridement group”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showed 38% improvement in pain scores and 42% improvement in fxn scores which was statistically significant over the debridement group.  </a:t>
            </a:r>
          </a:p>
          <a:p>
            <a:pPr marL="624078" indent="-51435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3 of the 8 pts in the “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debridement only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group did not reach the 1 year mark post-op because of intense pain levels and were later treated with distraction that created acceptable levels of decreased pain and increased fxn for all three pts. </a:t>
            </a:r>
          </a:p>
          <a:p>
            <a:pPr marL="624078" indent="-51435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eriod" startAt="6"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Small pt groups</a:t>
            </a:r>
          </a:p>
          <a:p>
            <a:endParaRPr lang="en-US" sz="2000" dirty="0" smtClean="0"/>
          </a:p>
          <a:p>
            <a:r>
              <a:rPr lang="en-US" sz="2000" dirty="0" smtClean="0"/>
              <a:t>Short follow-up periods for some studies</a:t>
            </a:r>
          </a:p>
          <a:p>
            <a:endParaRPr lang="en-US" sz="2000" dirty="0" smtClean="0"/>
          </a:p>
          <a:p>
            <a:r>
              <a:rPr lang="en-US" sz="2000" dirty="0" smtClean="0"/>
              <a:t>Few to no control groups (difficult to arrange on ethical grounds)</a:t>
            </a:r>
          </a:p>
          <a:p>
            <a:endParaRPr lang="en-US" sz="2000" dirty="0" smtClean="0"/>
          </a:p>
          <a:p>
            <a:r>
              <a:rPr lang="en-US" sz="2000" dirty="0" smtClean="0"/>
              <a:t>Few comparative studies with other modalities such as arthroscopy, viscosupplementation, implants etc.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Treatments being rendered differ in: </a:t>
            </a:r>
          </a:p>
          <a:p>
            <a:pPr lvl="2"/>
            <a:r>
              <a:rPr lang="en-US" sz="1400" dirty="0" smtClean="0"/>
              <a:t>distraction times</a:t>
            </a:r>
          </a:p>
          <a:p>
            <a:pPr lvl="2"/>
            <a:r>
              <a:rPr lang="en-US" sz="1400" dirty="0" smtClean="0"/>
              <a:t>with or w/o arthroscopy</a:t>
            </a:r>
          </a:p>
          <a:p>
            <a:pPr lvl="2"/>
            <a:r>
              <a:rPr lang="en-US" sz="1400" dirty="0" smtClean="0"/>
              <a:t>type of frames.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Critiques: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Pin tract/bone/joint infection</a:t>
            </a:r>
          </a:p>
          <a:p>
            <a:endParaRPr lang="en-US" sz="2400" dirty="0" smtClean="0"/>
          </a:p>
          <a:p>
            <a:r>
              <a:rPr lang="en-US" sz="2400" dirty="0" smtClean="0"/>
              <a:t>Failure to relieve pain/discomfort (20-35%)</a:t>
            </a:r>
          </a:p>
          <a:p>
            <a:endParaRPr lang="en-US" sz="2400" dirty="0" smtClean="0"/>
          </a:p>
          <a:p>
            <a:r>
              <a:rPr lang="en-US" sz="2400" dirty="0" smtClean="0"/>
              <a:t>Pt non-compliance, unwilling to finish long tx period.</a:t>
            </a:r>
          </a:p>
          <a:p>
            <a:endParaRPr lang="en-US" sz="2400" dirty="0" smtClean="0"/>
          </a:p>
          <a:p>
            <a:r>
              <a:rPr lang="en-US" sz="2400" dirty="0" smtClean="0"/>
              <a:t>Failure to perform necessary pin care.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Risks/Difficulties of Arthrodiastasis:		</a:t>
            </a:r>
            <a:endParaRPr lang="en-US" dirty="0"/>
          </a:p>
        </p:txBody>
      </p:sp>
      <p:pic>
        <p:nvPicPr>
          <p:cNvPr id="5122" name="Picture 2" descr="http://tbn0.google.com/images?q=tbn:CYjlWLfkA9lZ7M:http://www.rcsed.ac.uk/eselect/images/sig18_17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185332"/>
            <a:ext cx="1981200" cy="125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Non-joint destructive procedure when compared to implants or fusion.</a:t>
            </a:r>
          </a:p>
          <a:p>
            <a:endParaRPr lang="en-US" sz="2000" dirty="0" smtClean="0"/>
          </a:p>
          <a:p>
            <a:r>
              <a:rPr lang="en-US" sz="2000" dirty="0" smtClean="0"/>
              <a:t>Other methods may still be attempted if this tx fails, “</a:t>
            </a:r>
            <a:r>
              <a:rPr lang="en-US" sz="2000" u="sng" dirty="0" smtClean="0"/>
              <a:t>no bridges burned</a:t>
            </a:r>
            <a:r>
              <a:rPr lang="en-US" sz="2000" dirty="0" smtClean="0"/>
              <a:t>”.  Only time of tx is lost.</a:t>
            </a:r>
          </a:p>
          <a:p>
            <a:endParaRPr lang="en-US" sz="2000" dirty="0" smtClean="0"/>
          </a:p>
          <a:p>
            <a:r>
              <a:rPr lang="en-US" sz="2000" dirty="0" smtClean="0"/>
              <a:t>Few contraindications.</a:t>
            </a:r>
          </a:p>
          <a:p>
            <a:endParaRPr lang="en-US" sz="2000" dirty="0" smtClean="0"/>
          </a:p>
          <a:p>
            <a:r>
              <a:rPr lang="en-US" sz="2000" dirty="0" smtClean="0"/>
              <a:t>Great alternative choice for young pts with severe OA who do not want definitive surgery.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Arthrodiastasis:</a:t>
            </a:r>
            <a:endParaRPr lang="en-US" dirty="0"/>
          </a:p>
        </p:txBody>
      </p:sp>
      <p:pic>
        <p:nvPicPr>
          <p:cNvPr id="4098" name="Picture 2" descr="A graphic showing the incision made during ankle replacement surger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170293"/>
            <a:ext cx="1676400" cy="1319489"/>
          </a:xfrm>
          <a:prstGeom prst="rect">
            <a:avLst/>
          </a:prstGeom>
          <a:noFill/>
        </p:spPr>
      </p:pic>
      <p:pic>
        <p:nvPicPr>
          <p:cNvPr id="4100" name="Picture 4" descr="A graphic showing the cuts made to the tibia and fibula during ankle replacement surger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133272"/>
            <a:ext cx="1524000" cy="1384638"/>
          </a:xfrm>
          <a:prstGeom prst="rect">
            <a:avLst/>
          </a:prstGeom>
          <a:noFill/>
        </p:spPr>
      </p:pic>
      <p:pic>
        <p:nvPicPr>
          <p:cNvPr id="4102" name="Picture 6" descr="A graphic showing the cuts made to the talus during ankle replacement surgery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065060"/>
            <a:ext cx="1295400" cy="1466850"/>
          </a:xfrm>
          <a:prstGeom prst="rect">
            <a:avLst/>
          </a:prstGeom>
          <a:noFill/>
        </p:spPr>
      </p:pic>
      <p:pic>
        <p:nvPicPr>
          <p:cNvPr id="4104" name="Picture 8" descr="A graphic showing the implants inserted during ankle replacement surgery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893039"/>
            <a:ext cx="1219200" cy="1763843"/>
          </a:xfrm>
          <a:prstGeom prst="rect">
            <a:avLst/>
          </a:prstGeom>
          <a:noFill/>
        </p:spPr>
      </p:pic>
      <p:pic>
        <p:nvPicPr>
          <p:cNvPr id="4106" name="Picture 10" descr="A graphic showing the screws inserted during ankle replacement surgery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0509" y="4876800"/>
            <a:ext cx="1457227" cy="1766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6611779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Myanklereplacement.com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 smtClean="0"/>
              <a:t>The Future:</a:t>
            </a:r>
          </a:p>
          <a:p>
            <a:endParaRPr lang="en-US" dirty="0" smtClean="0"/>
          </a:p>
          <a:p>
            <a:r>
              <a:rPr lang="en-US" dirty="0" smtClean="0"/>
              <a:t>Combination Tx of:</a:t>
            </a:r>
          </a:p>
          <a:p>
            <a:pPr lvl="2"/>
            <a:r>
              <a:rPr lang="en-US" dirty="0" smtClean="0"/>
              <a:t> arthroscopic debridement</a:t>
            </a:r>
          </a:p>
          <a:p>
            <a:pPr lvl="2"/>
            <a:r>
              <a:rPr lang="en-US" dirty="0" smtClean="0"/>
              <a:t> arthrodiastasis</a:t>
            </a:r>
          </a:p>
          <a:p>
            <a:pPr lvl="2"/>
            <a:r>
              <a:rPr lang="en-US" dirty="0" smtClean="0"/>
              <a:t> viscosupplementation.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"/>
            <a:ext cx="3429000" cy="294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tbn0.google.com/images?q=tbn:2Xu40Fof01_p6M:http://www.doctorbiehl.com/DoctorBiehlImages/synvis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1" y="4800600"/>
            <a:ext cx="2057400" cy="914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72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Trauma/overuse  	                    loss of cartilage molecules (proteoglycans)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                           altered mechanical properties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			abnormal joint motion  	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further cartilage damage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chondrocytes attempt to repair damage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chondrocytes dedifferentiate 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produce inappropriate matrix molecules such as </a:t>
            </a:r>
            <a:r>
              <a:rPr lang="en-US" u="sng" dirty="0" smtClean="0"/>
              <a:t>catabolic cytokines and matrix proteases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further degradation of the cartilage. (4)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Osteoarthritis theory:  </a:t>
            </a:r>
            <a:br>
              <a:rPr lang="en-US" i="1" dirty="0" smtClean="0"/>
            </a:br>
            <a:r>
              <a:rPr lang="en-US" sz="2000" i="1" u="sng" dirty="0" smtClean="0"/>
              <a:t>An imbalance between articular cartilage breakdown and repair.</a:t>
            </a:r>
            <a:br>
              <a:rPr lang="en-US" sz="2000" i="1" u="sng" dirty="0" smtClean="0"/>
            </a:b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211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4.  Buckwalter JA, Mankin HJ. Articular cartilage: tissue design and chondrocyte-matrix </a:t>
            </a:r>
            <a:r>
              <a:rPr lang="fr-FR" sz="900" dirty="0" smtClean="0"/>
              <a:t>interactions. Instr Course Lect 1998;47:477–86.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400800" y="14478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H="1">
            <a:off x="4953000" y="2438400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28956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172200" y="1981200"/>
            <a:ext cx="45719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438400" y="1295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124200" y="36576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3505200" y="4343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648200" y="5029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1.  Lafeber F, Veldhuijzen JP, van Roy JL, Huber-Bruning OH, Bijlsma JW. Intermittent hydrostatic 	compressive force stimulates exclusively the 	proteoglycan synthesis of osteoarthritic 	human cartilage. Br J Rheumatol 1992;31:437– 42.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 Van Valburg AA, van Roy HL, Lafeber F, Bijlsma JW. Beneficial effects of intermittent fluid 	pressure of low physiological magnitude on cartilage and inflammation is osteoarthritis. 	An in vitro study. J Rheumatol . 1998;25(3):515– 20.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Aldegheri R, Trivella G, Saleh M. Articulated distraction of the hip. Conservative surgery for 	arthritis in young patients. Clin Orthop Relat Res 1994;301:94– 101.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 Buckwalter JA, Mankin HJ. Articular cartilage: tissue design and chondrocyte-matrix 	</a:t>
            </a:r>
            <a:r>
              <a:rPr lang="fr-FR" dirty="0" smtClean="0"/>
              <a:t>interactions. Instr Course Lect 1998;47:477–86.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 Chiodo CP, McGarvey W. Joint distraction for the treatment of ankle osteoarthritis. Foot Ankle 	Clin 2004;9(3):541–53, ix.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6. Paley D, Lamm BM. Ankle joint distraction. Foot Ankle Clin 2005;10(4):685–98, ix.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nl-NL" dirty="0" smtClean="0"/>
              <a:t>Peter M. van Roermund, MDa, </a:t>
            </a:r>
            <a:r>
              <a:rPr lang="en-US" dirty="0" smtClean="0"/>
              <a:t>Anne C.A. Marijnissen, PhDb, Floris P.J.G. Lafeber, PhDb . Joint 	distraction as an alternative for the treatment of osteoarthritis. Foot Ankle Clin N Am 7 	(2002). 515– 527.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8. Kenneth R. Morse, MD, A. Samuel Flemister, MD, Judith F. Baumhauer, MD, Benedict F. 	DiGiovanni, MD. Distraction Arthroplasty.  Foot Ankle Clin N Am 12 (2007) 29–39.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References: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9"/>
            </a:pPr>
            <a:r>
              <a:rPr lang="en-US" sz="1400" dirty="0" smtClean="0">
                <a:latin typeface="+mj-lt"/>
                <a:cs typeface="Times New Roman" pitchFamily="18" charset="0"/>
              </a:rPr>
              <a:t>Marijnissen AC, Van Roermund PM, Van Melkebeek J, et al. Clinical benefit of joint 	distraction in the treatment of severe osteoarthritis of the ankle. Arthritis 	Rheum 2002;46(11): 2893–902. </a:t>
            </a:r>
          </a:p>
          <a:p>
            <a:pPr marL="342900" indent="-342900"/>
            <a:endParaRPr lang="en-US" sz="1400" dirty="0" smtClean="0">
              <a:latin typeface="+mj-lt"/>
              <a:cs typeface="Times New Roman" pitchFamily="18" charset="0"/>
            </a:endParaRPr>
          </a:p>
          <a:p>
            <a:r>
              <a:rPr lang="en-US" sz="1400" dirty="0" smtClean="0">
                <a:latin typeface="+mj-lt"/>
                <a:cs typeface="Times New Roman" pitchFamily="18" charset="0"/>
              </a:rPr>
              <a:t>10.  Dror Paley, MD, Bradley M. Lamm, DPM, Rachana, MD. Purohit Distraction 	Arthroplasty of the Ankle-How Far Can You Stretch the Indications?  Foot Ankle 	Clin N Am 13 (2008) 471–484.</a:t>
            </a:r>
          </a:p>
          <a:p>
            <a:endParaRPr lang="en-US" sz="1400" dirty="0" smtClean="0">
              <a:latin typeface="+mj-lt"/>
              <a:cs typeface="Times New Roman" pitchFamily="18" charset="0"/>
            </a:endParaRPr>
          </a:p>
          <a:p>
            <a:r>
              <a:rPr lang="en-US" sz="1400" dirty="0" smtClean="0">
                <a:latin typeface="+mj-lt"/>
                <a:cs typeface="Times New Roman" pitchFamily="18" charset="0"/>
              </a:rPr>
              <a:t>11.  </a:t>
            </a:r>
            <a:r>
              <a:rPr lang="nl-NL" sz="1400" dirty="0" smtClean="0">
                <a:latin typeface="+mj-lt"/>
                <a:cs typeface="Times New Roman" pitchFamily="18" charset="0"/>
              </a:rPr>
              <a:t>van Valburg AA, van Roermund PM, Marijnissen AC, et al. Joint distraction in 	treatment of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osteoarthritis: a two-year follow-up of the ankle. Osteoarthritis 	Cartilage 1999;7(5):474–9.</a:t>
            </a:r>
          </a:p>
          <a:p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342900" indent="-342900"/>
            <a:r>
              <a:rPr lang="en-US" sz="1400" dirty="0" smtClean="0">
                <a:latin typeface="+mj-lt"/>
                <a:cs typeface="Times New Roman" pitchFamily="18" charset="0"/>
              </a:rPr>
              <a:t>12.  Ploegmakers JJ, van Roermund PM, van Melkebeek J, et al. Prolonged clinical benefit 	from joint distraction in the treatment of ankle osteoarthritis. Osteoarthritis 	Cartilage 2005;13(7): 582–8.</a:t>
            </a:r>
          </a:p>
          <a:p>
            <a:pPr marL="342900" indent="-342900"/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342900" indent="-342900"/>
            <a:r>
              <a:rPr lang="en-US" sz="1400" dirty="0" smtClean="0">
                <a:latin typeface="+mj-lt"/>
                <a:cs typeface="Times New Roman" pitchFamily="18" charset="0"/>
              </a:rPr>
              <a:t>13. </a:t>
            </a:r>
            <a:r>
              <a:rPr lang="it-IT" sz="1400" dirty="0" smtClean="0">
                <a:latin typeface="+mj-lt"/>
                <a:cs typeface="Times New Roman" pitchFamily="18" charset="0"/>
              </a:rPr>
              <a:t>S. Giannini, R. Buda, C. Faldini, F. Vannini, M. Romagnoli, G. Grandi and R. Bevoni. 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J 	Bone Joint Surg Am. 2007;89:15-28.</a:t>
            </a:r>
          </a:p>
          <a:p>
            <a:pPr marL="342900" indent="-342900"/>
            <a:endParaRPr lang="en-US" sz="1400" dirty="0" smtClean="0">
              <a:latin typeface="+mj-lt"/>
              <a:cs typeface="Times New Roman" pitchFamily="18" charset="0"/>
            </a:endParaRPr>
          </a:p>
          <a:p>
            <a:r>
              <a:rPr lang="en-US" sz="1400" dirty="0" smtClean="0">
                <a:latin typeface="+mj-lt"/>
                <a:cs typeface="Times New Roman" pitchFamily="18" charset="0"/>
              </a:rPr>
              <a:t>14. </a:t>
            </a:r>
            <a:r>
              <a:rPr lang="en-US" sz="1400" dirty="0" smtClean="0">
                <a:latin typeface="+mj-lt"/>
              </a:rPr>
              <a:t>van Valburg AA, van Roermund PM, Lammens J, et al. Can Ilizarov joint distraction 	delay the need for an arthrodesis of the ankle? A preliminary report. J Bone Joint 	Surg 1995;77B:720– 5.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Advanced</a:t>
            </a:r>
            <a:r>
              <a:rPr lang="en-US" dirty="0" smtClean="0"/>
              <a:t> osteoarthritis of the ankle joint: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sz="1800" dirty="0" smtClean="0"/>
              <a:t>joint space narrowing </a:t>
            </a:r>
          </a:p>
          <a:p>
            <a:pPr lvl="2"/>
            <a:r>
              <a:rPr lang="en-US" sz="1800" dirty="0" smtClean="0"/>
              <a:t>osteophytosis</a:t>
            </a:r>
          </a:p>
          <a:p>
            <a:pPr lvl="2"/>
            <a:r>
              <a:rPr lang="en-US" sz="1800" dirty="0" smtClean="0"/>
              <a:t>subchondral sclerosis and cysts </a:t>
            </a:r>
          </a:p>
          <a:p>
            <a:pPr lvl="2"/>
            <a:r>
              <a:rPr lang="en-US" sz="1800" dirty="0" smtClean="0"/>
              <a:t>pain through range of motion</a:t>
            </a:r>
          </a:p>
          <a:p>
            <a:pPr lvl="2"/>
            <a:r>
              <a:rPr lang="en-US" sz="1800" dirty="0" smtClean="0"/>
              <a:t>osteochondral defects </a:t>
            </a:r>
          </a:p>
          <a:p>
            <a:pPr lvl="2"/>
            <a:r>
              <a:rPr lang="en-US" sz="1800" dirty="0" smtClean="0"/>
              <a:t>joint space osseous and cartilaginous bodies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3429000" cy="2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www.wellingtonfootandankleunit.com/images/ank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670300" cy="275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activity modification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physical therapy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medications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orthotic devices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footwear modifications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Conservative Tx Options for OA:</a:t>
            </a:r>
            <a:endParaRPr lang="en-US" dirty="0"/>
          </a:p>
        </p:txBody>
      </p:sp>
      <p:pic>
        <p:nvPicPr>
          <p:cNvPr id="22530" name="Picture 2" descr="http://tbn0.google.com/images?q=tbn:AhLXGH5-8wtZfM:http://www.eliteorthotics.com.au/Portals/0/images/SlimFit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0"/>
            <a:ext cx="2026021" cy="1524000"/>
          </a:xfrm>
          <a:prstGeom prst="rect">
            <a:avLst/>
          </a:prstGeom>
          <a:noFill/>
        </p:spPr>
      </p:pic>
      <p:pic>
        <p:nvPicPr>
          <p:cNvPr id="22532" name="Picture 4" descr="http://tbn0.google.com/images?q=tbn:J_b97zHPfEKWlM:http://www.psaweb.med.navy.mil/bmcmil/images/p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774" y="1905000"/>
            <a:ext cx="1637551" cy="1219200"/>
          </a:xfrm>
          <a:prstGeom prst="rect">
            <a:avLst/>
          </a:prstGeom>
          <a:noFill/>
        </p:spPr>
      </p:pic>
      <p:pic>
        <p:nvPicPr>
          <p:cNvPr id="22534" name="Picture 6" descr="http://tbn0.google.com/images?q=tbn:dBP-tRnQgwMRdM:http://www.besportier.com/archives/citizen-citizen-gold-pills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3744" y="2895600"/>
            <a:ext cx="1617306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Viscosupplementation (intra-articular injection of 		</a:t>
            </a:r>
            <a:r>
              <a:rPr lang="en-US" dirty="0" err="1" smtClean="0"/>
              <a:t>hyaluronan</a:t>
            </a:r>
            <a:r>
              <a:rPr lang="en-US" dirty="0" smtClean="0"/>
              <a:t>, restoring synovial fluid properties) </a:t>
            </a:r>
          </a:p>
          <a:p>
            <a:pPr lvl="1"/>
            <a:r>
              <a:rPr lang="en-US" dirty="0" smtClean="0"/>
              <a:t>Arthroscopy</a:t>
            </a:r>
          </a:p>
          <a:p>
            <a:pPr lvl="1"/>
            <a:r>
              <a:rPr lang="en-US" dirty="0" smtClean="0"/>
              <a:t>Arthrodiastasis</a:t>
            </a:r>
          </a:p>
          <a:p>
            <a:pPr lvl="1"/>
            <a:r>
              <a:rPr lang="en-US" dirty="0" smtClean="0"/>
              <a:t>Implant Arthroplasty</a:t>
            </a:r>
          </a:p>
          <a:p>
            <a:pPr lvl="1"/>
            <a:r>
              <a:rPr lang="en-US" dirty="0" smtClean="0"/>
              <a:t>Tibial Osteotomies</a:t>
            </a:r>
          </a:p>
          <a:p>
            <a:pPr lvl="1"/>
            <a:r>
              <a:rPr lang="en-US" dirty="0" smtClean="0"/>
              <a:t>Joint reconstruction with allograft</a:t>
            </a:r>
          </a:p>
          <a:p>
            <a:pPr lvl="1"/>
            <a:r>
              <a:rPr lang="en-US" dirty="0" smtClean="0"/>
              <a:t>Joint Fusion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younger patient (&lt;50-60 </a:t>
            </a:r>
            <a:r>
              <a:rPr lang="en-US" dirty="0" err="1" smtClean="0"/>
              <a:t>y.o</a:t>
            </a:r>
            <a:r>
              <a:rPr lang="en-US" dirty="0" smtClean="0"/>
              <a:t>. and active) with advanced OA has few effective options that do not involve definitive joint destruction.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Invasive treatment options for advanced ankle OA:</a:t>
            </a:r>
          </a:p>
        </p:txBody>
      </p:sp>
      <p:pic>
        <p:nvPicPr>
          <p:cNvPr id="21508" name="Picture 4" descr="Severe ankle arthritis with deformity before ankle replacement (left) and after surgery (righ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276600"/>
            <a:ext cx="2209800" cy="1473201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1143000" cy="111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Indications:</a:t>
            </a:r>
          </a:p>
          <a:p>
            <a:pPr lvl="1"/>
            <a:r>
              <a:rPr lang="en-US" dirty="0" smtClean="0"/>
              <a:t>congruent joint space</a:t>
            </a:r>
          </a:p>
          <a:p>
            <a:pPr lvl="1"/>
            <a:r>
              <a:rPr lang="en-US" dirty="0" smtClean="0"/>
              <a:t>pain through ROM</a:t>
            </a:r>
          </a:p>
          <a:p>
            <a:pPr lvl="1"/>
            <a:r>
              <a:rPr lang="en-US" dirty="0" smtClean="0"/>
              <a:t>at least partially mobile</a:t>
            </a:r>
          </a:p>
          <a:p>
            <a:pPr lvl="1"/>
            <a:r>
              <a:rPr lang="en-US" dirty="0" smtClean="0"/>
              <a:t>advanced arthritic degeneration 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u="sng" dirty="0" smtClean="0"/>
              <a:t>Contraindications:</a:t>
            </a:r>
          </a:p>
          <a:p>
            <a:pPr lvl="1"/>
            <a:r>
              <a:rPr lang="en-US" dirty="0" smtClean="0"/>
              <a:t>active infection </a:t>
            </a:r>
          </a:p>
          <a:p>
            <a:pPr lvl="1"/>
            <a:r>
              <a:rPr lang="en-US" dirty="0" smtClean="0"/>
              <a:t>advanced coronal plane deformity</a:t>
            </a:r>
          </a:p>
          <a:p>
            <a:pPr lvl="1"/>
            <a:r>
              <a:rPr lang="en-US" dirty="0" smtClean="0"/>
              <a:t>significant loss of bone stock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Indications and Contraindications for Arthrodiastasis: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21166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6.  Paley D, Lamm BM. Ankle joint distraction. Foot Ankle Clin 2005;10(4):685–98, ix.</a:t>
            </a:r>
            <a:endParaRPr lang="en-US" sz="1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6400"/>
            <a:ext cx="2827371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57272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measures that may need to be taken </a:t>
            </a:r>
            <a:r>
              <a:rPr lang="en-US" u="sng" dirty="0" smtClean="0"/>
              <a:t>prior</a:t>
            </a:r>
            <a:r>
              <a:rPr lang="en-US" dirty="0" smtClean="0"/>
              <a:t> to distraction include:  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athroscopic removal of blocking osteophytes</a:t>
            </a:r>
          </a:p>
          <a:p>
            <a:pPr lvl="2"/>
            <a:r>
              <a:rPr lang="en-US" dirty="0" smtClean="0"/>
              <a:t>the release of joint contracture</a:t>
            </a:r>
          </a:p>
          <a:p>
            <a:pPr lvl="2"/>
            <a:r>
              <a:rPr lang="en-US" dirty="0" smtClean="0"/>
              <a:t>correction of osseous alignment of the ankle joint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Method: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67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876800" y="5181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195872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External fixation is applied to </a:t>
            </a:r>
          </a:p>
          <a:p>
            <a:pPr>
              <a:buNone/>
            </a:pPr>
            <a:r>
              <a:rPr lang="en-US" sz="1800" dirty="0" smtClean="0"/>
              <a:t>       the tibia/fibula and foot.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The ankle is distracted approx. 5 mm.  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Distraction is maintained for 3 months.</a:t>
            </a:r>
          </a:p>
          <a:p>
            <a:pPr>
              <a:buNone/>
            </a:pPr>
            <a:r>
              <a:rPr lang="en-US" sz="1800" dirty="0" smtClean="0"/>
              <a:t>	   (</a:t>
            </a:r>
            <a:r>
              <a:rPr lang="en-US" sz="1400" dirty="0" smtClean="0"/>
              <a:t>studies range from 4 weeks to 4 months</a:t>
            </a:r>
            <a:r>
              <a:rPr lang="en-US" sz="1800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Weight bearing as tolerated is allowed.  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A hinge at the ankle joint is often </a:t>
            </a:r>
          </a:p>
          <a:p>
            <a:pPr>
              <a:buNone/>
            </a:pPr>
            <a:r>
              <a:rPr lang="en-US" sz="1800" dirty="0" smtClean="0"/>
              <a:t>       incorporated in the frame work.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Method: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5554" y="1371600"/>
            <a:ext cx="31469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3380"/>
            <a:ext cx="4514850" cy="62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00600" y="6858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Hinged ankle joint distraction was performed simultaneously with gradual correction of equinus deformity.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851</TotalTime>
  <Words>783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Osteoarthritis theory:   An imbalance between articular cartilage breakdown and repair. </vt:lpstr>
      <vt:lpstr>Slide 3</vt:lpstr>
      <vt:lpstr>Conservative Tx Options for OA:</vt:lpstr>
      <vt:lpstr>Invasive treatment options for advanced ankle OA:</vt:lpstr>
      <vt:lpstr>Indications and Contraindications for Arthrodiastasis:</vt:lpstr>
      <vt:lpstr>Treatment Method:</vt:lpstr>
      <vt:lpstr>Treatment Method:</vt:lpstr>
      <vt:lpstr>Slide 9</vt:lpstr>
      <vt:lpstr>Slide 10</vt:lpstr>
      <vt:lpstr>Slide 11</vt:lpstr>
      <vt:lpstr>Physiology of Distraction: </vt:lpstr>
      <vt:lpstr>Physiology of Distraction:</vt:lpstr>
      <vt:lpstr>Slide 14</vt:lpstr>
      <vt:lpstr>Slide 15</vt:lpstr>
      <vt:lpstr>Study Critiques:</vt:lpstr>
      <vt:lpstr>Risks/Difficulties of Arthrodiastasis:  </vt:lpstr>
      <vt:lpstr>Benefits of Arthrodiastasis:</vt:lpstr>
      <vt:lpstr>Slide 19</vt:lpstr>
      <vt:lpstr>References: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Arthrodiastasis  Dan Preece MS IV</dc:title>
  <dc:creator>Blog Ma</dc:creator>
  <cp:lastModifiedBy>Blog Ma</cp:lastModifiedBy>
  <cp:revision>97</cp:revision>
  <dcterms:created xsi:type="dcterms:W3CDTF">2008-10-04T18:16:38Z</dcterms:created>
  <dcterms:modified xsi:type="dcterms:W3CDTF">2008-11-03T03:47:43Z</dcterms:modified>
</cp:coreProperties>
</file>