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77" r:id="rId7"/>
    <p:sldId id="263" r:id="rId8"/>
    <p:sldId id="259" r:id="rId9"/>
    <p:sldId id="264" r:id="rId10"/>
    <p:sldId id="265" r:id="rId11"/>
    <p:sldId id="275" r:id="rId12"/>
    <p:sldId id="267" r:id="rId13"/>
    <p:sldId id="260" r:id="rId14"/>
    <p:sldId id="276" r:id="rId15"/>
    <p:sldId id="266" r:id="rId16"/>
    <p:sldId id="269" r:id="rId17"/>
    <p:sldId id="271" r:id="rId18"/>
    <p:sldId id="268" r:id="rId19"/>
    <p:sldId id="274" r:id="rId20"/>
    <p:sldId id="272" r:id="rId21"/>
    <p:sldId id="273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 autoAdjust="0"/>
    <p:restoredTop sz="94660"/>
  </p:normalViewPr>
  <p:slideViewPr>
    <p:cSldViewPr>
      <p:cViewPr varScale="1">
        <p:scale>
          <a:sx n="74" d="100"/>
          <a:sy n="74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76D28C-56CC-4D6E-B696-7A7BC72955D0}" type="datetimeFigureOut">
              <a:rPr lang="en-US" smtClean="0"/>
              <a:pPr/>
              <a:t>7/21/2009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335260-063B-48A2-B2E8-CFAF340D3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www.heathershow.com/photos/notoe/03-notoe.jpg&amp;imgrefurl=http://www.notoes.com/essay-notoes.html&amp;usg=__75_qVHuEoIbJ0BXNp_a4UfSWBy8=&amp;h=454&amp;w=341&amp;sz=104&amp;hl=en&amp;start=1&amp;tbnid=5lwSk8drEMUiYM:&amp;tbnh=128&amp;tbnw=96&amp;prev=/images?q=toe+bone+infections&amp;gbv=2&amp;hl=en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hyperlink" Target="http://images.google.com/imgres?imgurl=http://www.tzabcan.com/dorote11.jpg&amp;imgrefurl=http://www.tzabcan.com/correa.htm&amp;usg=__OJEBoAQ7CQ-XMsku61_w-8rwHOA=&amp;h=283&amp;w=419&amp;sz=27&amp;hl=en&amp;start=40&amp;tbnid=VJkfToizfHu-HM:&amp;tbnh=84&amp;tbnw=125&amp;prev=/images?q=toe+amputation&amp;gbv=2&amp;ndsp=18&amp;hl=en&amp;sa=N&amp;start=3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/imgres?imgurl=http://www.gentili.net/amputations/images/toe3.JPG&amp;imgrefurl=http://www.gentili.net/amputations/toe_amputations.htm&amp;usg=__VIRMRHT2OSaaiK0FKVGDjwLBFGI=&amp;h=400&amp;w=244&amp;sz=14&amp;hl=en&amp;start=15&amp;sig2=I9aetsooWlXEkfDSXQwHRg&amp;tbnid=s9n6wBr9VNUGMM:&amp;tbnh=124&amp;tbnw=76&amp;prev=/images?q=hallux+amputation&amp;gbv=2&amp;hl=en&amp;ei=QbRlStPuIIGuNpHl1JMB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farm3.static.flickr.com/2066/1856861969_a45c251964.jpg?v=0&amp;imgrefurl=http://flickr.com/photos/xrrr/1856861969/&amp;usg=__XEi21i2TUu5W_P9pE8G3LJOhKaM=&amp;h=421&amp;w=500&amp;sz=98&amp;hl=en&amp;start=31&amp;tbnid=LzqFa2aXDiDD9M:&amp;tbnh=109&amp;tbnw=130&amp;prev=/images?q=toe+amputation&amp;gbv=2&amp;ndsp=18&amp;hl=en&amp;sa=N&amp;start=18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google.com/imgres?imgurl=http://www.latrobe.edu.au/podiatry/Images/2LearningCentrepics/2/Halluces%20amp.jpg&amp;imgrefurl=http://www.latrobe.edu.au/podiatry/Imagelibrary.html&amp;usg=__Es9Ry-NpsavHUhNZlnefE9KP_YU=&amp;h=877&amp;w=591&amp;sz=38&amp;hl=en&amp;start=1&amp;tbnid=zPLZhhLqOxY9iM:&amp;tbnh=146&amp;tbnw=98&amp;prev=/images?q=hallux+amputation&amp;gbv=2&amp;hl=en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hyperlink" Target="http://images.google.com/imgres?imgurl=http://www.gentili.net/amputations/images/toe1.JPG&amp;imgrefurl=http://www.gentili.net/amputations/toe_amputations.htm&amp;usg=__AuBMlf4_Bg-YvtQtFt0Ly1KSs2w=&amp;h=400&amp;w=201&amp;sz=15&amp;hl=en&amp;start=6&amp;tbnid=SoPtIrEhwB7XnM:&amp;tbnh=124&amp;tbnw=62&amp;prev=/images?q=hallux+amputation&amp;gbv=2&amp;hl=e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8.jpeg"/><Relationship Id="rId2" Type="http://schemas.openxmlformats.org/officeDocument/2006/relationships/hyperlink" Target="http://images.google.com/imgres?imgurl=http://www.latrobe.edu.au/podiatry/Images/2LearningCentrepics/2/Halluces%20amp.jpg&amp;imgrefurl=http://www.latrobe.edu.au/podiatry/Imagelibrary.html&amp;usg=__Es9Ry-NpsavHUhNZlnefE9KP_YU=&amp;h=877&amp;w=591&amp;sz=38&amp;hl=en&amp;start=1&amp;sig2=O9SNv864ifz087pnxBgy_g&amp;tbnid=zPLZhhLqOxY9iM:&amp;tbnh=146&amp;tbnw=98&amp;prev=/images?q=hallux+amputation&amp;gbv=2&amp;hl=en&amp;ei=QbRlStPuIIGuNpHl1JM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www.dr-med-pfeifer.de/cms/typo3temp/pics/552f6e0168.jpg&amp;imgrefurl=http://www.dr-med-pfeifer.de/cms/index.php?id=foot&amp;L=1&amp;usg=__7XZ1Idb9i62QQ1yzbHhkh-m7-Pg=&amp;h=150&amp;w=113&amp;sz=23&amp;hl=en&amp;start=71&amp;sig2=zzstqkLlcKUGKty0ruYuXQ&amp;tbnid=e8DRmX2lueJvHM:&amp;tbnh=96&amp;tbnw=72&amp;prev=/images?q=hallux+amputation&amp;gbv=2&amp;ndsp=18&amp;hl=en&amp;sa=N&amp;start=54&amp;ei=xLRlSsqyLY62M-j0jZcB" TargetMode="External"/><Relationship Id="rId5" Type="http://schemas.openxmlformats.org/officeDocument/2006/relationships/image" Target="../media/image27.jpeg"/><Relationship Id="rId4" Type="http://schemas.openxmlformats.org/officeDocument/2006/relationships/hyperlink" Target="http://images.google.com/imgres?imgurl=http://www.podiatrytoday.com/files/photos/pt0505surgical2.jpg&amp;imgrefurl=http://www.podiatrytoday.com/article/3963&amp;usg=__qwpExnkJAC7n7U1N7RMJHqPdlUQ=&amp;h=350&amp;w=467&amp;sz=36&amp;hl=en&amp;start=64&amp;sig2=AkzEOB9wqooY2cnwUCVlVA&amp;tbnid=2xwNT9nXNRc7kM:&amp;tbnh=96&amp;tbnw=128&amp;prev=/images?q=hallux+amputation&amp;gbv=2&amp;ndsp=18&amp;hl=en&amp;sa=N&amp;start=54&amp;ei=xLRlSsqyLY62M-j0jZcB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images.google.com/imgres?imgurl=http://podiatrym.com/pmphotos/Kass%20xray1.jpg&amp;imgrefurl=http://www.podiatrym.com/search3.cfm?id=21269&amp;usg=__5cXDO2qfPFdiiyCHWyTDl8iGCvM=&amp;h=1221&amp;w=1122&amp;sz=176&amp;hl=en&amp;start=1&amp;tbnid=B7V6r-0tmdwI6M:&amp;tbnh=150&amp;tbnw=138&amp;prev=/images?q=single+ray+resection&amp;gbv=2&amp;hl=en&amp;sa=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images.google.com/imgres?imgurl=http://moon.ouhsc.edu/dthompso/namics/labs/fftvar.gif&amp;imgrefurl=http://moon.ouhsc.edu/dthompso/namics/labs/deform.htm&amp;usg=___U9yIKW7iiZykevWqEd51CYHUNs=&amp;h=229&amp;w=193&amp;sz=4&amp;hl=en&amp;start=11&amp;tbnid=6vp3UliG8Wo1RM:&amp;tbnh=108&amp;tbnw=91&amp;prev=/images?q=fore+foot+varus&amp;gbv=2&amp;hl=en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1.jpeg"/><Relationship Id="rId7" Type="http://schemas.openxmlformats.org/officeDocument/2006/relationships/image" Target="../media/image34.jpeg"/><Relationship Id="rId2" Type="http://schemas.openxmlformats.org/officeDocument/2006/relationships/hyperlink" Target="http://images.google.com/imgres?imgurl=http://www.medscape.com/content/1999/00/40/75/407523/art-w1101.02.fig1.jpg&amp;imgrefurl=http://www.journal.medscape.com/viewarticle/407523_2&amp;usg=__1tjwveI64gAdOdt6lwFWIq4BneQ=&amp;h=359&amp;w=476&amp;sz=31&amp;hl=en&amp;start=9&amp;tbnid=1pQTCvMdr8GYQM:&amp;tbnh=97&amp;tbnw=129&amp;prev=/images?q=tma+amputation&amp;gbv=2&amp;hl=en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m/imgres?imgurl=http://www.gentili.net/amputations/images/tmt8.JPG&amp;imgrefurl=http://www.gentili.net/amputations/transmetatarsal.htm&amp;usg=__CD0q-fiDsM_i7DhFCtUSSSDz0vY=&amp;h=400&amp;w=391&amp;sz=47&amp;hl=en&amp;start=5&amp;tbnid=Urv7D4YNhPKqSM:&amp;tbnh=124&amp;tbnw=121&amp;prev=/images?q=transmetatarsal+amputation&amp;gbv=2&amp;hl=en" TargetMode="Externa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2" Type="http://schemas.openxmlformats.org/officeDocument/2006/relationships/hyperlink" Target="http://images.google.com/imgres?imgurl=http://www.podiatrytoday.com/files/imagecache/normal/photos/pt0303ce1.jpg&amp;imgrefurl=http://www.podiatrytoday.com/article/1340&amp;usg=__K1-G9xcnTS0CwZAr2yHkd89N5fw=&amp;h=600&amp;w=518&amp;sz=27&amp;hl=en&amp;start=59&amp;sig2=d3KvEWXXt0Q7T2O2zJPiyg&amp;tbnid=cnZ4lX6GtbrA3M:&amp;tbnh=135&amp;tbnw=117&amp;prev=/images?q=tma+ulceration&amp;gbv=2&amp;ndsp=18&amp;hl=en&amp;sa=N&amp;start=54&amp;ei=GoRiSt2mHpSpmQek-I3FC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www.podiatrytoday.com/files/imagecache/normal/photos/pt0707surgical1.jpg&amp;imgrefurl=http://www.podiatrytoday.com/article/7394&amp;usg=__hbCPiOKss-Vkk-Vc-4Avs8tEC38=&amp;h=1186&amp;w=1559&amp;sz=146&amp;hl=en&amp;start=109&amp;sig2=BJ23LYj1vdcl66NwzO6bdA&amp;tbnid=bj2ZzYJHrzvbjM:&amp;tbnh=114&amp;tbnw=150&amp;prev=/images?q=tma+ulceration+foot&amp;gbv=2&amp;ndsp=18&amp;hl=en&amp;sa=N&amp;start=108&amp;ei=eIViSo-rH4jfmQeLm-j6BA" TargetMode="External"/><Relationship Id="rId5" Type="http://schemas.openxmlformats.org/officeDocument/2006/relationships/image" Target="../media/image42.jpeg"/><Relationship Id="rId4" Type="http://schemas.openxmlformats.org/officeDocument/2006/relationships/hyperlink" Target="http://images.google.com/imgres?imgurl=http://www.podiatrytoday.com/files/photos/pt0307cover2.jpg&amp;imgrefurl=http://www.podiatrytoday.com/article/6813&amp;usg=__gq9XqUwBrs1xNzLLNYD1gyCDNeU=&amp;h=768&amp;w=1024&amp;sz=87&amp;hl=en&amp;start=21&amp;sig2=_kTaPFWxNzhHuV56tjv7Cw&amp;tbnid=2_ck1JXdE414cM:&amp;tbnh=113&amp;tbnw=150&amp;prev=/images?q=tma+ulceration+foot&amp;gbv=2&amp;ndsp=18&amp;hl=en&amp;sa=N&amp;start=18&amp;ei=0oRiSrDbBYzfmQejteD6B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gtsav.gatech.edu/students/studentcenter/images/october/p_4.gif&amp;imgrefurl=http://www.gtsav.gatech.edu/students/studentcenter/archive/bbarchive/october06.html&amp;usg=__JaaVQDQN3slHiQtEBjERaQ7fyIA=&amp;h=338&amp;w=450&amp;sz=89&amp;hl=en&amp;start=8&amp;tbnid=nxPtejdecHo0TM:&amp;tbnh=95&amp;tbnw=127&amp;prev=/images?q=chronic+wounds&amp;gbv=2&amp;hl=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img.medscape.com/fullsize/migrated/407/581/w1303.04.fig5.jpg&amp;imgrefurl=http://www.medscape.com/viewarticle/407581_2&amp;usg=__nm3710-LxsthcSeyPOzsJG31ExE=&amp;h=282&amp;w=400&amp;sz=25&amp;hl=en&amp;start=7&amp;tbnid=K5tcXRu4GOJ1nM:&amp;tbnh=87&amp;tbnw=124&amp;prev=/images?q=chronic+wounds&amp;gbv=2&amp;hl=en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/imgres?imgurl=http://www.podiatrytoday.com/files/photos/pt0706cover7.jpg&amp;imgrefurl=http://www.podiatrytoday.com/article/5820&amp;usg=__PvXidoyDOZ7s2SQCCZRS73AykF4=&amp;h=1077&amp;w=1406&amp;sz=312&amp;hl=en&amp;start=16&amp;tbnid=e94ArjRQlX3bXM:&amp;tbnh=115&amp;tbnw=150&amp;prev=/images?q=chronic+wounds&amp;gbv=2&amp;hl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mdconsult.com/das/patient/body/0/0/10041/9712_en.jpg&amp;imgrefurl=http://www.mdconsult.com/das/patient/body/0/0/10041/31008.html&amp;usg=__pOVd5iplTiS6fGfz70C9QJaI5oA=&amp;h=320&amp;w=400&amp;sz=19&amp;hl=en&amp;start=1&amp;tbnid=L8m6PMFwgGvV7M:&amp;tbnh=99&amp;tbnw=124&amp;prev=/images?q=osteomyelitis&amp;gbv=2&amp;hl=e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/imgres?imgurl=http://www.wakeradiology.com/Empower/Portals/0/mribones.jpg&amp;imgrefurl=http://www.wakeradiology.com/DesktopDefault.aspx?tabid=63&amp;usg=__aVtkxzD--qRWa0x2eU8dDzMFR4c=&amp;h=190&amp;w=179&amp;sz=9&amp;hl=en&amp;start=7&amp;tbnid=06I0ZDncZqm5sM:&amp;tbnh=103&amp;tbnw=97&amp;prev=/images?q=toe+bone+infections&amp;gbv=2&amp;hl=en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google.com/imgres?imgurl=http://thefootblog.files.wordpress.com/2006/11/mriosteo1.jpg&amp;imgrefurl=http://thefootblog.org/2006/11/30/osteomyelitis-of-the-foot/&amp;usg=__1Nx_VoIPRz0_LsEzQ5wwKluLo2o=&amp;h=467&amp;w=269&amp;sz=28&amp;hl=en&amp;start=3&amp;sig2=3kr5JJVu8pBzD_HE9hi2Rw&amp;tbnid=ohIm5fF4vTHJvM:&amp;tbnh=128&amp;tbnw=74&amp;prev=/images%3Fq%3Dmri%2Bof%2Bosteomyelitis%26gbv%3D2%26hl%3Den&amp;ei=pIpmSs3SOYKENpPZ5Zk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www.gentili.net/diabeticfoot/images/large/16osteoGtoeSagMR2-3.JPG&amp;imgrefurl=http://www.gentili.net/diabeticfoot/mri.htm&amp;usg=__wXYken2km_LugYVYtTusVj4kq5Y=&amp;h=400&amp;w=688&amp;sz=35&amp;hl=en&amp;start=10&amp;sig2=UxnClCFa1CfrTCdv3HBc-w&amp;tbnid=8ANfSHtmh6RSiM:&amp;tbnh=81&amp;tbnw=139&amp;prev=/images%3Fq%3Dmri%2Bof%2Bosteomyelitis%26gbv%3D2%26hl%3Den&amp;ei=pIpmSs3SOYKENpPZ5ZkB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bonetumor.org/tumors/images/COM199mriT2b.jpg&amp;imgrefurl=http://www.bonetumor.org/tumors/pages/page196.html&amp;usg=__idREOE13qVVHtQ_CdJKhNzL_XWE=&amp;h=408&amp;w=600&amp;sz=40&amp;hl=en&amp;start=6&amp;sig2=JfXJMds-CNsTi_KAa4jRYg&amp;tbnid=wJ7jcLVSTjrZhM:&amp;tbnh=92&amp;tbnw=135&amp;prev=/images%3Fq%3Dmri%2Bof%2Bosteomyelitis%26gbv%3D2%26hl%3Den&amp;ei=pIpmSs3SOYKENpPZ5ZkB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www.prohealthsys.com/physical/images/extremities-ulcer-probe.jpg&amp;imgrefurl=http://www.prohealthsys.com/physical/lower_extremity.php&amp;usg=__OytC9sQRj2se7xcvCPfh9MV9iE8=&amp;h=450&amp;w=600&amp;sz=30&amp;hl=en&amp;start=2&amp;tbnid=L8b3YDkXq51LLM:&amp;tbnh=101&amp;tbnw=135&amp;prev=/images?q=probe+to+bone+in+ulcers&amp;gbv=2&amp;hl=en&amp;sa=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worldwidewounds.com/1998/july/Topical-Antibiotic-Delivery-System/images/fig1.jpg&amp;imgrefurl=http://www.worldwidewounds.com/1998/july/Topical-Antibiotic-Delivery-System/topical-antibiotic-delivery-system.html&amp;usg=__83KlYydwt52kfMJNp6uIiVtLAUw=&amp;h=438&amp;w=634&amp;sz=40&amp;hl=en&amp;start=3&amp;tbnid=MWukGeOZAO53BM:&amp;tbnh=95&amp;tbnw=137&amp;prev=/images?q=probe+to+bone+in+ulcers&amp;gbv=2&amp;hl=en&amp;sa=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yfootshop.com/images/medical/x-rays/Charcot_joint1.jpg&amp;imgrefurl=http://www.myfootshop.com/xq/ASP/Method.Condition/Value.Charcot%20Joint/qx/searchresults.htm&amp;usg=__RgzQcCz0mnJgzfYarmDqx6yX4B0=&amp;h=480&amp;w=640&amp;sz=30&amp;hl=en&amp;start=8&amp;tbnid=jaxK4Jf8IxhyqM:&amp;tbnh=103&amp;tbnw=137&amp;prev=/images?q=charcot+collapse&amp;gbv=2&amp;hl=en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hyperlink" Target="http://images.google.com/imgres?imgurl=http://www.fittedshoe.com/SHOE_ARTICLES/D-VARUS.jpg&amp;imgrefurl=http://www.fittedshoe.com/SHOE_ARTICLES/varus.htm&amp;usg=__czan8ofdxt8ZL5Ku_zLnoPyWGOc=&amp;h=299&amp;w=350&amp;sz=71&amp;hl=en&amp;start=15&amp;tbnid=C6QbzjSBGCE9yM:&amp;tbnh=103&amp;tbnw=120&amp;prev=/images?q=forefoot+varus&amp;gbv=2&amp;hl=en" TargetMode="Externa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Forefoot Amputations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03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Dan Preece DPM, R1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July 22,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371600" y="0"/>
            <a:ext cx="6858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Digital Amputations: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-Control infection first, then amputate and close primarily?   (May help increase amount of viable soft tissue for closure.)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                                                      </a:t>
            </a:r>
            <a:r>
              <a:rPr lang="en-US" sz="1400" b="1" i="1" u="sng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-Amputate immediately, control infection and close by </a:t>
            </a: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delayed </a:t>
            </a: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primary closure?  (</a:t>
            </a:r>
            <a:r>
              <a:rPr lang="en-US" sz="1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The answer may be a matter of preference or based on the stage of the infection.  The more advanced the infection the more likely to amputate earlier.)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3" name="Picture 5" descr="http://tbn2.google.com/images?q=tbn:5lwSk8drEMUiYM:http://www.heathershow.com/photos/notoe/03-noto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962400"/>
            <a:ext cx="1657349" cy="2209800"/>
          </a:xfrm>
          <a:prstGeom prst="rect">
            <a:avLst/>
          </a:prstGeom>
          <a:noFill/>
        </p:spPr>
      </p:pic>
      <p:pic>
        <p:nvPicPr>
          <p:cNvPr id="22535" name="Picture 7" descr="http://tbn3.google.com/images?q=tbn:VJkfToizfHu-HM:http://www.tzabcan.com/dorote1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5437868" y="4010932"/>
            <a:ext cx="2154464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09600"/>
            <a:ext cx="75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Take one toe or disarticulate/</a:t>
            </a:r>
            <a:r>
              <a:rPr lang="en-US" dirty="0" err="1" smtClean="0">
                <a:latin typeface="Arial" pitchFamily="34" charset="0"/>
                <a:ea typeface="MS Mincho" pitchFamily="49" charset="-128"/>
                <a:cs typeface="Arial" pitchFamily="34" charset="0"/>
              </a:rPr>
              <a:t>transmet</a:t>
            </a: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head amputation?  Often after removing a hallux, the lesser digits deviate and become plantarly prominent causing ulceration and infection.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If this is the second time around, a TMA should be considered.</a:t>
            </a:r>
          </a:p>
        </p:txBody>
      </p:sp>
      <p:pic>
        <p:nvPicPr>
          <p:cNvPr id="2050" name="Picture 2" descr="http://tbn2.google.com/images?q=tbn:s9n6wBr9VNUGMM:http://www.gentili.net/amputations/images/toe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743200"/>
            <a:ext cx="1752600" cy="2859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Blog Ma\Desktop\Podiatry Books, Manuals, Study Guides, Board Review etc\McGlamry\Chap 48\CHAPTER 48_files\image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962400"/>
            <a:ext cx="2746612" cy="2286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71600" y="304800"/>
            <a:ext cx="7315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Surgical approach:  Lesser Digit Amputation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u="sng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- Incision should be planned only in viable tissue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A converging semi-elliptic incision </a:t>
            </a: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is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made around the toe with 	an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apex planned dorsally and plantarly.  Results in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a vertical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	incision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for closure.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Match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both medial and lateral aspects of the incision to minimize 	remodeling of skin flaps following the initial incision.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Enlarge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one flap if an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ulcer must be avoide</a:t>
            </a: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d on the other flap.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http://tbn1.google.com/images?q=tbn:LzqFa2aXDiDD9M:http://farm3.static.flickr.com/2066/1856861969_a45c251964.jpg%3Fv%3D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114800"/>
            <a:ext cx="2457450" cy="2060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228600"/>
            <a:ext cx="4953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Neuropathy and Amputations: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Often begins with the longest nerves. 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This may mean the hallux becomes insensate first, ulcerates, </a:t>
            </a:r>
            <a:r>
              <a:rPr lang="en-US" dirty="0" err="1" smtClean="0"/>
              <a:t>developes</a:t>
            </a:r>
            <a:r>
              <a:rPr lang="en-US" dirty="0" smtClean="0"/>
              <a:t> </a:t>
            </a:r>
            <a:r>
              <a:rPr lang="en-US" dirty="0" err="1" smtClean="0"/>
              <a:t>osteo</a:t>
            </a:r>
            <a:r>
              <a:rPr lang="en-US" dirty="0" smtClean="0"/>
              <a:t> and is amputated before the neuropathy is truly appreciated.  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digit may follow suit and then the 3</a:t>
            </a:r>
            <a:r>
              <a:rPr lang="en-US" baseline="30000" dirty="0" smtClean="0"/>
              <a:t>rd</a:t>
            </a:r>
            <a:r>
              <a:rPr lang="en-US" dirty="0" smtClean="0"/>
              <a:t>. 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Make sure your exam is thorough with the primary </a:t>
            </a:r>
            <a:r>
              <a:rPr lang="en-US" b="1" i="1" u="sng" dirty="0" smtClean="0"/>
              <a:t>cause</a:t>
            </a:r>
            <a:r>
              <a:rPr lang="en-US" dirty="0" smtClean="0"/>
              <a:t> of ulceration being the top question in your mind.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17412" name="Picture 4" descr="http://tbn1.google.com/images?q=tbn:zPLZhhLqOxY9iM:http://www.latrobe.edu.au/podiatry/Images/2LearningCentrepics/2/Halluces%2520amp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191000"/>
            <a:ext cx="1676400" cy="2497496"/>
          </a:xfrm>
          <a:prstGeom prst="rect">
            <a:avLst/>
          </a:prstGeom>
          <a:noFill/>
        </p:spPr>
      </p:pic>
      <p:pic>
        <p:nvPicPr>
          <p:cNvPr id="17414" name="Picture 6" descr="http://tbn1.google.com/images?q=tbn:SoPtIrEhwB7XnM:http://www.gentili.net/amputations/images/toe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4191000"/>
            <a:ext cx="1276350" cy="2552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43400" y="5029200"/>
            <a:ext cx="1783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Dr. Young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701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Hallux Amputation: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Similar to a TMA with plantar flap of skin being brought dorsally.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Consider consequences of releasing the entire sesamoid apparatus, may want to leave the base of the proximal phalanx.  This however may increase risk of a prominent </a:t>
            </a:r>
            <a:r>
              <a:rPr lang="en-US" dirty="0" smtClean="0"/>
              <a:t>bone: </a:t>
            </a:r>
            <a:r>
              <a:rPr lang="en-US" dirty="0" smtClean="0"/>
              <a:t>ulceration.</a:t>
            </a:r>
            <a:endParaRPr lang="en-US" dirty="0"/>
          </a:p>
        </p:txBody>
      </p:sp>
      <p:pic>
        <p:nvPicPr>
          <p:cNvPr id="1026" name="Picture 2" descr="http://tbn1.google.com/images?q=tbn:zPLZhhLqOxY9iM:http://www.latrobe.edu.au/podiatry/Images/2LearningCentrepics/2/Halluces%2520amp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124200"/>
            <a:ext cx="2057400" cy="3065108"/>
          </a:xfrm>
          <a:prstGeom prst="rect">
            <a:avLst/>
          </a:prstGeom>
          <a:noFill/>
        </p:spPr>
      </p:pic>
      <p:pic>
        <p:nvPicPr>
          <p:cNvPr id="1028" name="Picture 4" descr="http://tbn1.google.com/images?q=tbn:2xwNT9nXNRc7kM:http://www.podiatrytoday.com/files/photos/pt0505surgical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3657600"/>
            <a:ext cx="2539997" cy="1905000"/>
          </a:xfrm>
          <a:prstGeom prst="rect">
            <a:avLst/>
          </a:prstGeom>
          <a:noFill/>
        </p:spPr>
      </p:pic>
      <p:pic>
        <p:nvPicPr>
          <p:cNvPr id="1030" name="Picture 6" descr="http://tbn1.google.com/images?q=tbn:e8DRmX2lueJvHM:http://www.dr-med-pfeifer.de/cms/typo3temp/pics/552f6e016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>
            <a:off x="6781800" y="3962400"/>
            <a:ext cx="1143000" cy="1524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6553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u="sng" dirty="0" smtClean="0"/>
              <a:t>Single Ray Resection:</a:t>
            </a:r>
          </a:p>
          <a:p>
            <a:endParaRPr lang="en-US" dirty="0"/>
          </a:p>
          <a:p>
            <a:r>
              <a:rPr lang="en-US" dirty="0" smtClean="0"/>
              <a:t>Amputation </a:t>
            </a:r>
            <a:r>
              <a:rPr lang="en-US" dirty="0"/>
              <a:t>of a toe and its metatarsal is performed </a:t>
            </a:r>
            <a:r>
              <a:rPr lang="en-US" dirty="0" smtClean="0"/>
              <a:t>for: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localized abscess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osteomyelitis 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necrotizing </a:t>
            </a:r>
            <a:r>
              <a:rPr lang="en-US" dirty="0"/>
              <a:t>fasciitis extending along a single </a:t>
            </a:r>
            <a:r>
              <a:rPr lang="en-US" dirty="0" smtClean="0"/>
              <a:t>ray.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3554" name="Picture 2" descr="http://tbn2.google.com/images?q=tbn:B7V6r-0tmdwI6M:http://podiatrym.com/pmphotos/Kass%2520xray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962400"/>
            <a:ext cx="2514600" cy="2733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04800"/>
            <a:ext cx="66294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5</a:t>
            </a:r>
            <a:r>
              <a:rPr lang="en-US" sz="2800" b="1" u="sng" baseline="30000" dirty="0" smtClean="0"/>
              <a:t>th</a:t>
            </a:r>
            <a:r>
              <a:rPr lang="en-US" sz="2800" b="1" u="sng" dirty="0" smtClean="0"/>
              <a:t> Ray Considerations:</a:t>
            </a:r>
          </a:p>
          <a:p>
            <a:pPr algn="ctr"/>
            <a:endParaRPr lang="en-US" u="sng" dirty="0"/>
          </a:p>
          <a:p>
            <a:r>
              <a:rPr lang="en-US" dirty="0" smtClean="0"/>
              <a:t>-If amputation includes the base of the 5</a:t>
            </a:r>
            <a:r>
              <a:rPr lang="en-US" baseline="30000" dirty="0" smtClean="0"/>
              <a:t>th</a:t>
            </a:r>
            <a:r>
              <a:rPr lang="en-US" dirty="0" smtClean="0"/>
              <a:t> met, consider the 	implications of losing the Per.  Brevis and </a:t>
            </a:r>
            <a:r>
              <a:rPr lang="en-US" dirty="0" err="1" smtClean="0"/>
              <a:t>tertious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	-May lead to varus deformities, hallux limitus and </a:t>
            </a:r>
            <a:r>
              <a:rPr lang="en-US" dirty="0" smtClean="0"/>
              <a:t>bunions which may lead to great pressure points, ulceration and amputation.</a:t>
            </a:r>
            <a:endParaRPr lang="en-US" dirty="0" smtClean="0"/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If the forefoot has a varus deformity and is not addressed, the 4</a:t>
            </a:r>
            <a:r>
              <a:rPr lang="en-US" baseline="30000" dirty="0" smtClean="0"/>
              <a:t>th</a:t>
            </a:r>
            <a:r>
              <a:rPr lang="en-US" dirty="0" smtClean="0"/>
              <a:t> ray 	will be next to come off.   Always verify that the 1</a:t>
            </a:r>
            <a:r>
              <a:rPr lang="en-US" baseline="30000" dirty="0" smtClean="0"/>
              <a:t>st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	ray are bearing weight equally.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6626" name="Picture 2" descr="http://tbn3.google.com/images?q=tbn:6vp3UliG8Wo1RM:http://moon.ouhsc.edu/dthompso/namics/labs/fftvar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0428" y="3886200"/>
            <a:ext cx="1733548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TMA:  </a:t>
            </a:r>
            <a:r>
              <a:rPr lang="en-US" sz="2700" dirty="0" smtClean="0">
                <a:effectLst/>
              </a:rPr>
              <a:t>-</a:t>
            </a:r>
            <a:r>
              <a:rPr lang="en-US" sz="2200" dirty="0" smtClean="0"/>
              <a:t>The incision should allow for a flap of thicker plantar 			skin to be brought dorsally.  </a:t>
            </a:r>
            <a:br>
              <a:rPr lang="en-US" sz="2200" dirty="0" smtClean="0"/>
            </a:br>
            <a:r>
              <a:rPr lang="en-US" sz="2200" dirty="0" smtClean="0"/>
              <a:t>	       -Bone cuts should mimic the parabola formed by the met 		heads.  </a:t>
            </a:r>
            <a:br>
              <a:rPr lang="en-US" sz="2200" dirty="0" smtClean="0"/>
            </a:br>
            <a:r>
              <a:rPr lang="en-US" sz="2200" dirty="0" smtClean="0"/>
              <a:t>	       -Shoe fillers should be casted.</a:t>
            </a:r>
            <a:endParaRPr lang="en-US" sz="2200" dirty="0"/>
          </a:p>
        </p:txBody>
      </p:sp>
      <p:pic>
        <p:nvPicPr>
          <p:cNvPr id="27650" name="Picture 2" descr="http://tbn3.google.com/images?q=tbn:1pQTCvMdr8GYQM:http://www.medscape.com/content/1999/00/40/75/407523/art-w1101.02.fig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029200"/>
            <a:ext cx="1990725" cy="1496902"/>
          </a:xfrm>
          <a:prstGeom prst="rect">
            <a:avLst/>
          </a:prstGeom>
          <a:noFill/>
        </p:spPr>
      </p:pic>
      <p:pic>
        <p:nvPicPr>
          <p:cNvPr id="27652" name="Picture 4" descr="Click to view full size">
            <a:hlinkClick r:id="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724400"/>
            <a:ext cx="2362200" cy="16055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5943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Toe filler insert for TMA foot.</a:t>
            </a:r>
            <a:endParaRPr lang="en-US" dirty="0"/>
          </a:p>
        </p:txBody>
      </p:sp>
      <p:pic>
        <p:nvPicPr>
          <p:cNvPr id="27654" name="Picture 6" descr="http://www.footandankleonline.com/common/showimage.cfm?type=f&amp;ThisFigFile=M33059-024-f01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2286000"/>
            <a:ext cx="4800600" cy="1518190"/>
          </a:xfrm>
          <a:prstGeom prst="rect">
            <a:avLst/>
          </a:prstGeom>
          <a:noFill/>
        </p:spPr>
      </p:pic>
      <p:pic>
        <p:nvPicPr>
          <p:cNvPr id="27656" name="Picture 8" descr="http://tbn3.google.com/images?q=tbn:Urv7D4YNhPKqSM:http://www.gentili.net/amputations/images/tmt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4114800"/>
            <a:ext cx="1752600" cy="1796054"/>
          </a:xfrm>
          <a:prstGeom prst="rect">
            <a:avLst/>
          </a:prstGeom>
          <a:noFill/>
        </p:spPr>
      </p:pic>
      <p:pic>
        <p:nvPicPr>
          <p:cNvPr id="27658" name="Picture 10" descr="http://www.ampsurg.org/Images/skintext_clip_image00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2057400"/>
            <a:ext cx="2857500" cy="2266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TMA</a:t>
            </a:r>
            <a:r>
              <a:rPr lang="en-US" b="1" dirty="0" smtClean="0"/>
              <a:t>:    What if an ulcer is compromising your plantar flap?</a:t>
            </a:r>
            <a:endParaRPr lang="en-US" b="1" dirty="0"/>
          </a:p>
        </p:txBody>
      </p:sp>
      <p:pic>
        <p:nvPicPr>
          <p:cNvPr id="25602" name="Picture 2" descr="C:\Users\Blog Ma\Desktop\Podiatry Books, Manuals, Study Guides, Board Review etc\McGlamry\Chap 48\CHAPTER 48_files\image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105400"/>
            <a:ext cx="1562100" cy="1143000"/>
          </a:xfrm>
          <a:prstGeom prst="rect">
            <a:avLst/>
          </a:prstGeom>
          <a:noFill/>
        </p:spPr>
      </p:pic>
      <p:pic>
        <p:nvPicPr>
          <p:cNvPr id="25603" name="Picture 3" descr="C:\Users\Blog Ma\Desktop\Podiatry Books, Manuals, Study Guides, Board Review etc\McGlamry\Chap 48\CHAPTER 48_files\image0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371600"/>
            <a:ext cx="752475" cy="1981200"/>
          </a:xfrm>
          <a:prstGeom prst="rect">
            <a:avLst/>
          </a:prstGeom>
          <a:noFill/>
        </p:spPr>
      </p:pic>
      <p:pic>
        <p:nvPicPr>
          <p:cNvPr id="25604" name="Picture 4" descr="C:\Users\Blog Ma\Desktop\Podiatry Books, Manuals, Study Guides, Board Review etc\McGlamry\Chap 48\CHAPTER 48_files\image0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1981200"/>
            <a:ext cx="838200" cy="1866900"/>
          </a:xfrm>
          <a:prstGeom prst="rect">
            <a:avLst/>
          </a:prstGeom>
          <a:noFill/>
        </p:spPr>
      </p:pic>
      <p:pic>
        <p:nvPicPr>
          <p:cNvPr id="25605" name="Picture 5" descr="C:\Users\Blog Ma\Desktop\Podiatry Books, Manuals, Study Guides, Board Review etc\McGlamry\Chap 48\CHAPTER 48_files\image04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3200400"/>
            <a:ext cx="1657350" cy="1028700"/>
          </a:xfrm>
          <a:prstGeom prst="rect">
            <a:avLst/>
          </a:prstGeom>
          <a:noFill/>
        </p:spPr>
      </p:pic>
      <p:pic>
        <p:nvPicPr>
          <p:cNvPr id="25606" name="Picture 6" descr="C:\Users\Blog Ma\Desktop\Podiatry Books, Manuals, Study Guides, Board Review etc\McGlamry\Chap 48\CHAPTER 48_files\image04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3886200"/>
            <a:ext cx="885825" cy="1419225"/>
          </a:xfrm>
          <a:prstGeom prst="rect">
            <a:avLst/>
          </a:prstGeom>
          <a:noFill/>
        </p:spPr>
      </p:pic>
      <p:sp>
        <p:nvSpPr>
          <p:cNvPr id="14" name="Right Arrow 13"/>
          <p:cNvSpPr/>
          <p:nvPr/>
        </p:nvSpPr>
        <p:spPr>
          <a:xfrm>
            <a:off x="1524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7467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TMA Considerations:</a:t>
            </a:r>
          </a:p>
          <a:p>
            <a:endParaRPr lang="en-US" dirty="0" smtClean="0"/>
          </a:p>
          <a:p>
            <a:r>
              <a:rPr lang="en-US" dirty="0" smtClean="0"/>
              <a:t>-Most common site of new onset ulceration in a TMA pt will be </a:t>
            </a:r>
            <a:r>
              <a:rPr lang="en-US" dirty="0" err="1" smtClean="0"/>
              <a:t>styloid</a:t>
            </a:r>
            <a:r>
              <a:rPr lang="en-US" dirty="0" smtClean="0"/>
              <a:t> process,  5</a:t>
            </a:r>
            <a:r>
              <a:rPr lang="en-US" baseline="30000" dirty="0" smtClean="0"/>
              <a:t>th</a:t>
            </a:r>
            <a:r>
              <a:rPr lang="en-US" dirty="0" smtClean="0"/>
              <a:t> met head and the distal plantar lateral forefoot.  Why?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The </a:t>
            </a:r>
            <a:r>
              <a:rPr lang="en-US" u="sng" dirty="0" smtClean="0"/>
              <a:t>Achilles and Tibialis Anterior now invert the forefoot  </a:t>
            </a:r>
            <a:r>
              <a:rPr lang="en-US" dirty="0" smtClean="0"/>
              <a:t>more so than without the opposing EDL .  Plantar flexion is also increased.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lateral mets are completely weightbearing from </a:t>
            </a:r>
            <a:r>
              <a:rPr lang="en-US" dirty="0" err="1" smtClean="0"/>
              <a:t>prox</a:t>
            </a:r>
            <a:r>
              <a:rPr lang="en-US" dirty="0" smtClean="0"/>
              <a:t> to distal, the more medial mets are only weight bearing at the heads, if you cut the heads off, the </a:t>
            </a:r>
            <a:r>
              <a:rPr lang="en-US" dirty="0" err="1" smtClean="0"/>
              <a:t>prox</a:t>
            </a:r>
            <a:r>
              <a:rPr lang="en-US" dirty="0" smtClean="0"/>
              <a:t> shaft may float in the air while the lateral mets bear even more weight.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i="1" u="sng" dirty="0" smtClean="0"/>
              <a:t>TAL , STAT or Hibbs </a:t>
            </a:r>
            <a:r>
              <a:rPr lang="en-US" dirty="0" smtClean="0"/>
              <a:t>procedures should definitely be high on your list of surgical options to help control </a:t>
            </a:r>
            <a:r>
              <a:rPr lang="en-US" dirty="0" err="1" smtClean="0"/>
              <a:t>equino</a:t>
            </a:r>
            <a:r>
              <a:rPr lang="en-US" dirty="0" smtClean="0"/>
              <a:t>/varus forces.</a:t>
            </a:r>
            <a:endParaRPr lang="en-US" dirty="0"/>
          </a:p>
        </p:txBody>
      </p:sp>
      <p:pic>
        <p:nvPicPr>
          <p:cNvPr id="1026" name="Picture 2" descr="http://tbn0.google.com/images?q=tbn:cnZ4lX6GtbrA3M:http://www.podiatrytoday.com/files/imagecache/normal/photos/pt0303c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257800"/>
            <a:ext cx="1114425" cy="1285876"/>
          </a:xfrm>
          <a:prstGeom prst="rect">
            <a:avLst/>
          </a:prstGeom>
          <a:noFill/>
        </p:spPr>
      </p:pic>
      <p:pic>
        <p:nvPicPr>
          <p:cNvPr id="1028" name="Picture 4" descr="http://tbn0.google.com/images?q=tbn:2_ck1JXdE414cM:http://www.podiatrytoday.com/files/photos/pt0307cover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5029200"/>
            <a:ext cx="2057400" cy="1549909"/>
          </a:xfrm>
          <a:prstGeom prst="rect">
            <a:avLst/>
          </a:prstGeom>
          <a:noFill/>
        </p:spPr>
      </p:pic>
      <p:pic>
        <p:nvPicPr>
          <p:cNvPr id="1031" name="Picture 7" descr="http://tbn1.google.com/images?q=tbn:bj2ZzYJHrzvbjM:http://www.podiatrytoday.com/files/imagecache/normal/photos/pt0707surgical1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4876800"/>
            <a:ext cx="2419350" cy="1838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"/>
            <a:ext cx="7467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algn="ctr"/>
            <a:r>
              <a:rPr lang="en-US" sz="2000" b="1" dirty="0" smtClean="0"/>
              <a:t>Statistics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Foot </a:t>
            </a:r>
            <a:r>
              <a:rPr lang="en-US" dirty="0"/>
              <a:t>ulceration with infection is one of the leading causes of hospitalization for patients with diabetes mellitus.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pproximately </a:t>
            </a:r>
            <a:r>
              <a:rPr lang="en-US" dirty="0"/>
              <a:t>15% of all patients with diabetes will develop a foot or leg ulceration at some </a:t>
            </a:r>
            <a:r>
              <a:rPr lang="en-US" dirty="0" smtClean="0"/>
              <a:t>point.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Fifty </a:t>
            </a:r>
            <a:r>
              <a:rPr lang="en-US" dirty="0"/>
              <a:t>percent of these ulcerations will </a:t>
            </a:r>
            <a:r>
              <a:rPr lang="en-US" b="1" i="1" u="sng" dirty="0"/>
              <a:t>recur</a:t>
            </a:r>
            <a:r>
              <a:rPr lang="en-US" dirty="0"/>
              <a:t> within 18 months.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Diabetic </a:t>
            </a:r>
            <a:r>
              <a:rPr lang="en-US" dirty="0"/>
              <a:t>patients are 15 times more likely to undergo a major limb amputation than patients without diabetes.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pproximately </a:t>
            </a:r>
            <a:r>
              <a:rPr lang="en-US" dirty="0"/>
              <a:t>50,000 amputations </a:t>
            </a:r>
            <a:r>
              <a:rPr lang="en-US" dirty="0" smtClean="0"/>
              <a:t>are </a:t>
            </a:r>
            <a:r>
              <a:rPr lang="en-US" dirty="0"/>
              <a:t>performed yearly in patients with diabetes </a:t>
            </a:r>
          </a:p>
        </p:txBody>
      </p:sp>
      <p:pic>
        <p:nvPicPr>
          <p:cNvPr id="1026" name="Picture 2" descr="http://www.erc.montana.edu/biofilmbook/MODULE_07/IMAGES/DiabeticFootUlcer350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831951"/>
            <a:ext cx="2514600" cy="202604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90600" y="563880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Banks AS, Downey MS, Martin DE, Miller SJ, eds. </a:t>
            </a:r>
            <a:r>
              <a:rPr lang="en-US" sz="1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McGlamry's Comprehensive Textbook of Foot and Ankle Surgery</a:t>
            </a:r>
            <a:r>
              <a:rPr lang="en-US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3rd edition. Philadelphia, PA: Lippincott, Williams &amp;Wilkins; 2001. Pg 1567-1637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8077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Alternative to the Bone Saw:</a:t>
            </a:r>
          </a:p>
          <a:p>
            <a:endParaRPr lang="en-US" sz="1600" dirty="0" smtClean="0"/>
          </a:p>
          <a:p>
            <a:r>
              <a:rPr lang="en-US" sz="1600" dirty="0" smtClean="0"/>
              <a:t>Seidel C,  et al. Drug therapy of diabetic neuropathic foot ulcers: </a:t>
            </a:r>
            <a:r>
              <a:rPr lang="en-US" sz="1600" dirty="0" err="1" smtClean="0"/>
              <a:t>transvenous</a:t>
            </a:r>
            <a:r>
              <a:rPr lang="en-US" sz="1600" dirty="0" smtClean="0"/>
              <a:t> retrograde perfusion versus systemic regimen.  </a:t>
            </a:r>
            <a:r>
              <a:rPr lang="en-US" sz="1600" dirty="0" err="1" smtClean="0"/>
              <a:t>Vasa</a:t>
            </a:r>
            <a:r>
              <a:rPr lang="en-US" sz="1600" dirty="0" smtClean="0"/>
              <a:t>. 1991;20(4):388-93.</a:t>
            </a:r>
          </a:p>
          <a:p>
            <a:endParaRPr lang="en-US" sz="1600" dirty="0" smtClean="0"/>
          </a:p>
          <a:p>
            <a:r>
              <a:rPr lang="en-US" sz="1600" dirty="0" smtClean="0"/>
              <a:t>An isotonic saline solution containing </a:t>
            </a:r>
            <a:r>
              <a:rPr lang="en-US" sz="1600" dirty="0" err="1" smtClean="0"/>
              <a:t>gentamycin</a:t>
            </a:r>
            <a:r>
              <a:rPr lang="en-US" sz="1600" dirty="0" smtClean="0"/>
              <a:t>, </a:t>
            </a:r>
            <a:r>
              <a:rPr lang="en-US" sz="1600" dirty="0" err="1" smtClean="0"/>
              <a:t>buflomedil</a:t>
            </a:r>
            <a:r>
              <a:rPr lang="en-US" sz="1600" dirty="0" smtClean="0"/>
              <a:t>, </a:t>
            </a:r>
            <a:r>
              <a:rPr lang="en-US" sz="1600" dirty="0" err="1" smtClean="0"/>
              <a:t>dexamethasone</a:t>
            </a:r>
            <a:r>
              <a:rPr lang="en-US" sz="1600" dirty="0" smtClean="0"/>
              <a:t>, heparin and </a:t>
            </a:r>
            <a:r>
              <a:rPr lang="en-US" sz="1600" dirty="0" err="1" smtClean="0"/>
              <a:t>lignocain</a:t>
            </a:r>
            <a:r>
              <a:rPr lang="en-US" sz="1600" dirty="0" smtClean="0"/>
              <a:t> is injected into a dorsal foot vein under arterial occlusion of the lower leg. In the present study RVP treatment (1/90-12/90) was done in 20 patients with resistant DM ulcerations.  Results were compared to a control group (CG) treated with systemic </a:t>
            </a:r>
            <a:r>
              <a:rPr lang="en-US" sz="1600" dirty="0" err="1" smtClean="0"/>
              <a:t>i.v</a:t>
            </a:r>
            <a:r>
              <a:rPr lang="en-US" sz="1600" dirty="0" smtClean="0"/>
              <a:t>. infusions (n = 20).  </a:t>
            </a:r>
          </a:p>
          <a:p>
            <a:r>
              <a:rPr lang="en-US" sz="1600" dirty="0"/>
              <a:t>	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10 days of treatment ulcers were closed in 6 vs. 0 (CG) patients, size </a:t>
            </a:r>
            <a:r>
              <a:rPr lang="en-US" sz="1600" dirty="0" err="1" smtClean="0"/>
              <a:t>diminuted</a:t>
            </a:r>
            <a:r>
              <a:rPr lang="en-US" sz="1600" dirty="0" smtClean="0"/>
              <a:t> in 10 vs. 3.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Non responders were not observed under RVP in contrast to Control G (7/20 cases).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In 4 of 5 RVP patients with secondary osteomyelitis, some restoration of </a:t>
            </a:r>
            <a:r>
              <a:rPr lang="en-US" sz="1600" dirty="0" err="1" smtClean="0"/>
              <a:t>osteolytic</a:t>
            </a:r>
            <a:r>
              <a:rPr lang="en-US" sz="1600" dirty="0" smtClean="0"/>
              <a:t> lesions was seen and none of 7 CG cases.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Rate of toe amputation dropped from 20% (CG) to 0%,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mean time of hospitalization was cut by 7 days in the RVP group.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err="1" smtClean="0"/>
              <a:t>Planimetry</a:t>
            </a:r>
            <a:r>
              <a:rPr lang="en-US" sz="1600" dirty="0" smtClean="0"/>
              <a:t> of the </a:t>
            </a:r>
            <a:r>
              <a:rPr lang="en-US" sz="1600" dirty="0" err="1" smtClean="0"/>
              <a:t>ulcered</a:t>
            </a:r>
            <a:r>
              <a:rPr lang="en-US" sz="1600" dirty="0" smtClean="0"/>
              <a:t> areas confirmed remarkable diminution in the RVP group.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Considering the striking differences between either regimen, RVP can be recommended for treatment of DNPU especially when complicated by osteomyelitis.</a:t>
            </a:r>
          </a:p>
          <a:p>
            <a:endParaRPr lang="en-US" sz="1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"/>
            <a:ext cx="79248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Alternative to the Bone Saw:</a:t>
            </a:r>
          </a:p>
          <a:p>
            <a:endParaRPr lang="en-US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Agarwal</a:t>
            </a:r>
            <a:r>
              <a:rPr lang="en-US" sz="2000" dirty="0" smtClean="0"/>
              <a:t> P, </a:t>
            </a:r>
            <a:r>
              <a:rPr lang="en-US" sz="2000" dirty="0" err="1" smtClean="0"/>
              <a:t>Agrawal</a:t>
            </a:r>
            <a:r>
              <a:rPr lang="en-US" sz="2000" dirty="0" smtClean="0"/>
              <a:t> PK, Sharma D, </a:t>
            </a:r>
            <a:r>
              <a:rPr lang="en-US" sz="2000" dirty="0" err="1" smtClean="0"/>
              <a:t>Baghel</a:t>
            </a:r>
            <a:r>
              <a:rPr lang="en-US" sz="2000" dirty="0" smtClean="0"/>
              <a:t> KD J. Intravenous infusion for the treatment of diabetic and </a:t>
            </a:r>
            <a:r>
              <a:rPr lang="en-US" sz="2000" dirty="0" err="1" smtClean="0"/>
              <a:t>ischaemic</a:t>
            </a:r>
            <a:r>
              <a:rPr lang="en-US" sz="2000" dirty="0" smtClean="0"/>
              <a:t> non-healing pedal ulcers.   </a:t>
            </a:r>
            <a:r>
              <a:rPr lang="en-US" sz="2000" dirty="0" err="1" smtClean="0"/>
              <a:t>Eur</a:t>
            </a:r>
            <a:r>
              <a:rPr lang="en-US" sz="2000" dirty="0" smtClean="0"/>
              <a:t> </a:t>
            </a:r>
            <a:r>
              <a:rPr lang="en-US" sz="2000" dirty="0" err="1" smtClean="0"/>
              <a:t>Acad</a:t>
            </a:r>
            <a:r>
              <a:rPr lang="en-US" sz="2000" dirty="0" smtClean="0"/>
              <a:t> Dermatol </a:t>
            </a:r>
            <a:r>
              <a:rPr lang="en-US" sz="2000" dirty="0" err="1" smtClean="0"/>
              <a:t>Venereol</a:t>
            </a:r>
            <a:r>
              <a:rPr lang="en-US" sz="2000" dirty="0" smtClean="0"/>
              <a:t>. 2005 Mar;19(2):158-62. 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1600" dirty="0"/>
              <a:t>A</a:t>
            </a:r>
            <a:r>
              <a:rPr lang="en-US" sz="1600" dirty="0" smtClean="0"/>
              <a:t>ssessed the role of retrograde venous perfusion (RVP) for the treatment of nine diabetic and 10 </a:t>
            </a:r>
            <a:r>
              <a:rPr lang="en-US" sz="1600" dirty="0" err="1" smtClean="0"/>
              <a:t>ischaemic</a:t>
            </a:r>
            <a:r>
              <a:rPr lang="en-US" sz="1600" dirty="0" smtClean="0"/>
              <a:t> non-healing pedal ulcers. 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Agents used were soda bicarbonate, heparin, </a:t>
            </a:r>
            <a:r>
              <a:rPr lang="en-US" sz="1600" dirty="0" err="1" smtClean="0"/>
              <a:t>lignocaine</a:t>
            </a:r>
            <a:r>
              <a:rPr lang="en-US" sz="1600" dirty="0" smtClean="0"/>
              <a:t>, </a:t>
            </a:r>
            <a:r>
              <a:rPr lang="en-US" sz="1600" dirty="0" err="1" smtClean="0"/>
              <a:t>gentamicin</a:t>
            </a:r>
            <a:r>
              <a:rPr lang="en-US" sz="1600" dirty="0" smtClean="0"/>
              <a:t> and </a:t>
            </a:r>
            <a:r>
              <a:rPr lang="en-US" sz="1600" dirty="0" err="1" smtClean="0"/>
              <a:t>pentoxiphylline</a:t>
            </a:r>
            <a:r>
              <a:rPr lang="en-US" sz="1600" dirty="0" smtClean="0"/>
              <a:t> (</a:t>
            </a:r>
            <a:r>
              <a:rPr lang="en-US" sz="1600" dirty="0" err="1" smtClean="0"/>
              <a:t>trental</a:t>
            </a:r>
            <a:r>
              <a:rPr lang="en-US" sz="1600" dirty="0" smtClean="0"/>
              <a:t>). 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Five of nine diabetic non-healing ulcers showed complete healing and the remaining four improved. 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The complete recovery in the cases of diabetic ulcer occurred in 10-24 days (mean 16 days), while ischemic ulcers took 10-14 days for complete recovery (mean 13.6 days). 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 smtClean="0"/>
              <a:t>There was a reduction of rest pain in all 10 patients with </a:t>
            </a:r>
            <a:r>
              <a:rPr lang="en-US" sz="1600" dirty="0" err="1" smtClean="0"/>
              <a:t>ischaemic</a:t>
            </a:r>
            <a:r>
              <a:rPr lang="en-US" sz="1600" dirty="0" smtClean="0"/>
              <a:t> disease; five patients showed complete healing of ulcers, and the other five improved significantly. 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 smtClean="0"/>
              <a:t>In two patients, pre-gangrene changes were reversed. 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 smtClean="0"/>
              <a:t>RVP is a useful adjunct to conservative or surgical treatment of non-healing pedal ulcers. Its main impact was in improving </a:t>
            </a:r>
            <a:r>
              <a:rPr lang="en-US" sz="1600" dirty="0" err="1" smtClean="0"/>
              <a:t>ischaemia</a:t>
            </a:r>
            <a:r>
              <a:rPr lang="en-US" sz="1600" dirty="0" smtClean="0"/>
              <a:t> and promoting healing.</a:t>
            </a:r>
            <a:endParaRPr 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7772400" cy="5609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References: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0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Banks AS, Downey MS, Martin DE, Miller SJ, eds. </a:t>
            </a:r>
            <a:r>
              <a:rPr lang="en-US" sz="105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McGlamry's Comprehensive Textbook of Foot and Ankle Surgery</a:t>
            </a:r>
            <a:r>
              <a:rPr lang="en-US" sz="10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3rd edition. Philadelphia, PA: Lippincott, Williams &amp;Wilkins; 2001. Pg 1567-1637.</a:t>
            </a:r>
          </a:p>
          <a:p>
            <a:pPr marL="342900" lvl="0" indent="-342900">
              <a:buFont typeface="+mj-lt"/>
              <a:buAutoNum type="arabicPeriod"/>
            </a:pPr>
            <a:endParaRPr lang="en-US" sz="105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Pecoraro</a:t>
            </a: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RE, </a:t>
            </a: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Reiber</a:t>
            </a: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GE, Burgess EM. Pathways to limb amputation. </a:t>
            </a:r>
            <a:r>
              <a:rPr kumimoji="0" lang="en-US" sz="105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Diabetes Care </a:t>
            </a: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1990;13:513-521. </a:t>
            </a:r>
          </a:p>
          <a:p>
            <a:pPr marL="342900" indent="-342900">
              <a:buFont typeface="+mj-lt"/>
              <a:buAutoNum type="arabicPeriod"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Yuh WT, Corson JD, Baraniewski HM, </a:t>
            </a: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Rezai</a:t>
            </a: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K, et al. Osteomyelitis of the foot in diabetic patients: evaluation with plain film, 99mTc-MDP bone scintigraphy, and MR imaging.AJR Am J Roentgenol. 1989 Apr;152(4):795-800. </a:t>
            </a:r>
          </a:p>
          <a:p>
            <a:pPr marL="342900" indent="-342900">
              <a:buFont typeface="+mj-lt"/>
              <a:buAutoNum type="arabicPeriod"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Grayson ML, Gibbons GW,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Balogh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K, Levin E,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Karchmer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AW. Probing to bone in infected pedal ulcers. A clinical sign of underlying osteomyelitis in diabetic patients. </a:t>
            </a:r>
            <a:r>
              <a:rPr lang="en-US" sz="1050" i="1" dirty="0" smtClean="0">
                <a:latin typeface="Arial" pitchFamily="34" charset="0"/>
                <a:cs typeface="Arial" pitchFamily="34" charset="0"/>
              </a:rPr>
              <a:t>JAMA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1995 Mar 1;273(9): 721-3.</a:t>
            </a:r>
          </a:p>
          <a:p>
            <a:pPr marL="342900" indent="-342900">
              <a:buFont typeface="+mj-lt"/>
              <a:buAutoNum type="arabicPeriod"/>
            </a:pP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Shone A, Burnside J,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Chipchase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S, Game F,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Jeffcoate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W.  Probing the validity of the probe-to-bone test in the diagnosis of osteomyelitis of the foot in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diabetes.Diabetes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Care. 2006 Apr;29(4):945.</a:t>
            </a:r>
          </a:p>
          <a:p>
            <a:pPr marL="342900" indent="-342900">
              <a:buFont typeface="+mj-lt"/>
              <a:buAutoNum type="arabicPeriod"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Seidel C,  et al. Drug therapy of diabetic neuropathic foot ulcers: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transvenous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retrograde perfusion versus systemic regimen. 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Vasa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. 1991;20(4):388-93.</a:t>
            </a:r>
          </a:p>
          <a:p>
            <a:pPr marL="342900" indent="-342900">
              <a:buFont typeface="+mj-lt"/>
              <a:buAutoNum type="arabicPeriod"/>
            </a:pP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Agarwal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P,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Agrawal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PK, Sharma D,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Baghel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KD J. Intravenous infusion for the treatment of diabetic and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ischaemic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non-healing pedal ulcers.  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Eur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Acad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Dermatol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Venereol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. 2005 Mar;19(2):158-62.</a:t>
            </a:r>
          </a:p>
          <a:p>
            <a:pPr marL="342900" indent="-342900">
              <a:buFont typeface="+mj-lt"/>
              <a:buAutoNum type="arabicPeriod"/>
            </a:pP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Mahnken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A H;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Bücker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A; Adam G;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Günther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R W.  [MRI of osteomyelitis: sensitivity and specificity of STIR sequences in comparison with contrast-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enhaned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T1 spin echo sequences] 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RöFo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Fortschritte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auf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dem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Gebiete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Röntgenstrahlen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und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err="1" smtClean="0">
                <a:latin typeface="Arial" pitchFamily="34" charset="0"/>
                <a:cs typeface="Arial" pitchFamily="34" charset="0"/>
              </a:rPr>
              <a:t>Nuklearmedizin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 2000;172(12):1016-9</a:t>
            </a:r>
          </a:p>
          <a:p>
            <a:pPr marL="342900" indent="-342900">
              <a:buFont typeface="+mj-lt"/>
              <a:buAutoNum type="arabicPeriod"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105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105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796277"/>
            <a:ext cx="2667000" cy="206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3000" y="0"/>
            <a:ext cx="8001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Risk factors for Ulceration, Infection and Amputation</a:t>
            </a:r>
            <a:r>
              <a:rPr kumimoji="0" lang="en-US" sz="28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Peripheral neuropathy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Structural foot abnormality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Limited joint mobility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Elevated, prolonged pressures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(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compression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socks)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History of prior ulcers or amputation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Blindness or visual impairment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Chronic renal disease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Poor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glycemic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control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Duration of diabetes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Advanced Age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http://faoj.files.wordpress.com/2008/03/nstifi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09800"/>
            <a:ext cx="3352800" cy="4470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16764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Banks AS, Downey MS, Martin DE, Miller SJ, eds. </a:t>
            </a:r>
            <a:r>
              <a:rPr lang="en-US" sz="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McGlamry's Comprehensive Textbook of Foot and Ankle Surgery</a:t>
            </a:r>
            <a:r>
              <a:rPr lang="en-US" sz="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3rd edition. Philadelphia, PA: Lippincott, Williams &amp;Wilkins; 2001. Pg 1567-1637.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95400" y="1752600"/>
            <a:ext cx="7315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Pecoraro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et al. identified a triad of problems leading to 75% of the amputations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in 80 pts.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Minor trauma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such as accidental cuts, or shoe-related repetitive pressure that commonly results in the formation of corns and calluses.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6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600" b="1" u="sng" dirty="0" err="1">
                <a:latin typeface="Arial" pitchFamily="34" charset="0"/>
                <a:ea typeface="MS Mincho" pitchFamily="49" charset="-128"/>
                <a:cs typeface="Arial" pitchFamily="34" charset="0"/>
              </a:rPr>
              <a:t>C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utaneous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ulceration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arising from minor trauma.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6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600" b="1" u="sng" dirty="0">
                <a:latin typeface="Arial" pitchFamily="34" charset="0"/>
                <a:ea typeface="MS Mincho" pitchFamily="49" charset="-128"/>
                <a:cs typeface="Arial" pitchFamily="34" charset="0"/>
              </a:rPr>
              <a:t>P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oor wound healing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owing to the multiple complications associated with diabetes, such as </a:t>
            </a:r>
            <a:r>
              <a:rPr kumimoji="0" lang="en-US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peripheral vascular disease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, </a:t>
            </a:r>
            <a:r>
              <a:rPr kumimoji="0" lang="en-US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neuropathy, hyperglycemia, and renal disease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6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(Wound healing problems ultimately led to either infection or chronic wounds that required amputation for resolution.)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19200" y="594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Pecoraro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RE,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Reiber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GE, Burgess EM. Pathways to limb amputation. 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Diabetes Care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1990;13:513-521.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http://tbn1.google.com/images?q=tbn:nxPtejdecHo0TM:http://www.gtsav.gatech.edu/students/studentcenter/images/october/p_4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52400"/>
            <a:ext cx="1833611" cy="1371600"/>
          </a:xfrm>
          <a:prstGeom prst="rect">
            <a:avLst/>
          </a:prstGeom>
          <a:noFill/>
        </p:spPr>
      </p:pic>
      <p:pic>
        <p:nvPicPr>
          <p:cNvPr id="18438" name="Picture 6" descr="http://tbn0.google.com/images?q=tbn:e94ArjRQlX3bXM:http://www.podiatrytoday.com/files/photos/pt0706cover7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152400"/>
            <a:ext cx="1789042" cy="1371600"/>
          </a:xfrm>
          <a:prstGeom prst="rect">
            <a:avLst/>
          </a:prstGeom>
          <a:noFill/>
        </p:spPr>
      </p:pic>
      <p:pic>
        <p:nvPicPr>
          <p:cNvPr id="18440" name="Picture 8" descr="http://tbn0.google.com/images?q=tbn:K5tcXRu4GOJ1nM:http://img.medscape.com/fullsize/migrated/407/581/w1303.04.fig5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152400"/>
            <a:ext cx="1954922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74838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Yuh </a:t>
            </a:r>
            <a:r>
              <a:rPr lang="en-US" dirty="0"/>
              <a:t>et al. </a:t>
            </a:r>
            <a:r>
              <a:rPr lang="en-US" dirty="0" smtClean="0"/>
              <a:t> </a:t>
            </a:r>
            <a:r>
              <a:rPr lang="en-US" dirty="0"/>
              <a:t>compared plain </a:t>
            </a:r>
            <a:r>
              <a:rPr lang="en-US" u="sng" dirty="0"/>
              <a:t>x-ray studies</a:t>
            </a:r>
            <a:r>
              <a:rPr lang="en-US" dirty="0"/>
              <a:t>, </a:t>
            </a:r>
            <a:r>
              <a:rPr lang="en-US" u="sng" dirty="0"/>
              <a:t>bone scans</a:t>
            </a:r>
            <a:r>
              <a:rPr lang="en-US" dirty="0"/>
              <a:t>, and </a:t>
            </a:r>
            <a:r>
              <a:rPr lang="en-US" u="sng" dirty="0"/>
              <a:t>magnetic </a:t>
            </a:r>
            <a:r>
              <a:rPr lang="en-US" u="sng" dirty="0" smtClean="0"/>
              <a:t>resonance imaging </a:t>
            </a:r>
            <a:r>
              <a:rPr lang="en-US" u="sng" dirty="0"/>
              <a:t>(MRI)</a:t>
            </a:r>
            <a:r>
              <a:rPr lang="en-US" dirty="0"/>
              <a:t> scans for specificity and </a:t>
            </a:r>
            <a:r>
              <a:rPr lang="en-US" dirty="0" smtClean="0"/>
              <a:t>sensitivity.  He noted </a:t>
            </a:r>
            <a:r>
              <a:rPr lang="en-US" i="1" dirty="0"/>
              <a:t>that they all have some limitations. </a:t>
            </a:r>
            <a:endParaRPr lang="en-US" i="1" dirty="0" smtClean="0"/>
          </a:p>
          <a:p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MRI examination had the greatest sensitivity and specificity of these techniques, </a:t>
            </a:r>
            <a:r>
              <a:rPr lang="en-US" dirty="0" smtClean="0"/>
              <a:t> </a:t>
            </a:r>
            <a:r>
              <a:rPr lang="en-US" dirty="0" smtClean="0"/>
              <a:t>but is the </a:t>
            </a:r>
            <a:r>
              <a:rPr lang="en-US" dirty="0"/>
              <a:t>most expensive. 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Bone </a:t>
            </a:r>
            <a:r>
              <a:rPr lang="en-US" dirty="0"/>
              <a:t>biopsy and culture remain the </a:t>
            </a:r>
            <a:r>
              <a:rPr lang="en-US" u="sng" dirty="0"/>
              <a:t>gold standard </a:t>
            </a:r>
            <a:r>
              <a:rPr lang="en-US" dirty="0"/>
              <a:t>for diagnosis.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4200" y="685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It Osteomyelitis??</a:t>
            </a:r>
            <a:endParaRPr lang="en-US" sz="2400" dirty="0"/>
          </a:p>
        </p:txBody>
      </p:sp>
      <p:pic>
        <p:nvPicPr>
          <p:cNvPr id="19458" name="Picture 2" descr="http://tbn2.google.com/images?q=tbn:L8m6PMFwgGvV7M:http://www.mdconsult.com/das/patient/body/0/0/10041/9712_e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399" y="4876800"/>
            <a:ext cx="2004289" cy="1600200"/>
          </a:xfrm>
          <a:prstGeom prst="rect">
            <a:avLst/>
          </a:prstGeom>
          <a:noFill/>
        </p:spPr>
      </p:pic>
      <p:pic>
        <p:nvPicPr>
          <p:cNvPr id="19460" name="Picture 4" descr="http://podiatry.files.wordpress.com/2007/03/fig1staphsimoste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648200"/>
            <a:ext cx="1543050" cy="2057400"/>
          </a:xfrm>
          <a:prstGeom prst="rect">
            <a:avLst/>
          </a:prstGeom>
          <a:noFill/>
        </p:spPr>
      </p:pic>
      <p:pic>
        <p:nvPicPr>
          <p:cNvPr id="19462" name="Picture 6" descr="http://tbn0.google.com/images?q=tbn:06I0ZDncZqm5sM:http://www.wakeradiology.com/Empower/Portals/0/mribones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304800"/>
            <a:ext cx="1752600" cy="1861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09601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Dx of </a:t>
            </a:r>
            <a:r>
              <a:rPr lang="en-US" dirty="0" err="1" smtClean="0"/>
              <a:t>Osteo</a:t>
            </a:r>
            <a:r>
              <a:rPr lang="en-US" dirty="0" smtClean="0"/>
              <a:t> with MRI: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sensitivity </a:t>
            </a:r>
            <a:r>
              <a:rPr lang="en-US" dirty="0" smtClean="0"/>
              <a:t>of the STIR </a:t>
            </a:r>
            <a:r>
              <a:rPr lang="en-US" dirty="0" smtClean="0"/>
              <a:t>(fat </a:t>
            </a:r>
            <a:r>
              <a:rPr lang="en-US" dirty="0" err="1" smtClean="0"/>
              <a:t>supressed</a:t>
            </a:r>
            <a:r>
              <a:rPr lang="en-US" dirty="0" smtClean="0"/>
              <a:t>)images </a:t>
            </a:r>
            <a:r>
              <a:rPr lang="en-US" dirty="0" smtClean="0"/>
              <a:t>was 100% </a:t>
            </a:r>
            <a:r>
              <a:rPr lang="en-US" dirty="0" smtClean="0"/>
              <a:t>, specificity was </a:t>
            </a:r>
            <a:r>
              <a:rPr lang="en-US" dirty="0" smtClean="0"/>
              <a:t>49.2</a:t>
            </a:r>
            <a:r>
              <a:rPr lang="en-US" dirty="0" smtClean="0"/>
              <a:t>%.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specificity </a:t>
            </a:r>
            <a:r>
              <a:rPr lang="en-US" dirty="0" smtClean="0"/>
              <a:t>increased to 79.7% by including </a:t>
            </a:r>
            <a:r>
              <a:rPr lang="en-US" dirty="0" smtClean="0"/>
              <a:t>T1images and </a:t>
            </a:r>
            <a:r>
              <a:rPr lang="en-US" dirty="0" smtClean="0"/>
              <a:t>reached 83.1% after considering the contrast enhanced images.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3810000"/>
            <a:ext cx="6400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 smtClean="0"/>
              <a:t>Mahnken</a:t>
            </a:r>
            <a:r>
              <a:rPr lang="en-US" sz="900" dirty="0" smtClean="0"/>
              <a:t> </a:t>
            </a:r>
            <a:r>
              <a:rPr lang="en-US" sz="900" dirty="0" smtClean="0"/>
              <a:t>A H; </a:t>
            </a:r>
            <a:r>
              <a:rPr lang="en-US" sz="900" dirty="0" err="1" smtClean="0"/>
              <a:t>Bücker</a:t>
            </a:r>
            <a:r>
              <a:rPr lang="en-US" sz="900" dirty="0" smtClean="0"/>
              <a:t> A; Adam G; </a:t>
            </a:r>
            <a:r>
              <a:rPr lang="en-US" sz="900" dirty="0" err="1" smtClean="0"/>
              <a:t>Günther</a:t>
            </a:r>
            <a:r>
              <a:rPr lang="en-US" sz="900" dirty="0" smtClean="0"/>
              <a:t> R </a:t>
            </a:r>
            <a:r>
              <a:rPr lang="en-US" sz="900" dirty="0" smtClean="0"/>
              <a:t>W.  </a:t>
            </a:r>
            <a:r>
              <a:rPr lang="en-US" sz="900" b="1" dirty="0" smtClean="0"/>
              <a:t>[</a:t>
            </a:r>
            <a:r>
              <a:rPr lang="en-US" sz="900" b="1" dirty="0" smtClean="0"/>
              <a:t>MRI of osteomyelitis: sensitivity and specificity of STIR sequences in comparison with contrast-</a:t>
            </a:r>
            <a:r>
              <a:rPr lang="en-US" sz="900" b="1" dirty="0" err="1" smtClean="0"/>
              <a:t>enhaned</a:t>
            </a:r>
            <a:r>
              <a:rPr lang="en-US" sz="900" b="1" dirty="0" smtClean="0"/>
              <a:t> T1 spin echo sequences</a:t>
            </a:r>
            <a:r>
              <a:rPr lang="en-US" sz="900" b="1" dirty="0" smtClean="0"/>
              <a:t>]  </a:t>
            </a:r>
            <a:r>
              <a:rPr lang="en-US" sz="900" dirty="0" err="1" smtClean="0"/>
              <a:t>RöFo</a:t>
            </a:r>
            <a:r>
              <a:rPr lang="en-US" sz="900" dirty="0" smtClean="0"/>
              <a:t> </a:t>
            </a:r>
            <a:r>
              <a:rPr lang="en-US" sz="900" dirty="0" smtClean="0"/>
              <a:t>: </a:t>
            </a:r>
            <a:r>
              <a:rPr lang="en-US" sz="900" dirty="0" err="1" smtClean="0"/>
              <a:t>Fortschritte</a:t>
            </a:r>
            <a:r>
              <a:rPr lang="en-US" sz="900" dirty="0" smtClean="0"/>
              <a:t> auf </a:t>
            </a:r>
            <a:r>
              <a:rPr lang="en-US" sz="900" dirty="0" err="1" smtClean="0"/>
              <a:t>dem</a:t>
            </a:r>
            <a:r>
              <a:rPr lang="en-US" sz="900" dirty="0" smtClean="0"/>
              <a:t> </a:t>
            </a:r>
            <a:r>
              <a:rPr lang="en-US" sz="900" dirty="0" err="1" smtClean="0"/>
              <a:t>Gebiete</a:t>
            </a:r>
            <a:r>
              <a:rPr lang="en-US" sz="900" dirty="0" smtClean="0"/>
              <a:t> </a:t>
            </a:r>
            <a:r>
              <a:rPr lang="en-US" sz="900" dirty="0" err="1" smtClean="0"/>
              <a:t>der</a:t>
            </a:r>
            <a:r>
              <a:rPr lang="en-US" sz="900" dirty="0" smtClean="0"/>
              <a:t> </a:t>
            </a:r>
            <a:r>
              <a:rPr lang="en-US" sz="900" dirty="0" err="1" smtClean="0"/>
              <a:t>Röntgenstrahlen</a:t>
            </a:r>
            <a:r>
              <a:rPr lang="en-US" sz="900" dirty="0" smtClean="0"/>
              <a:t> und </a:t>
            </a:r>
            <a:r>
              <a:rPr lang="en-US" sz="900" dirty="0" err="1" smtClean="0"/>
              <a:t>der</a:t>
            </a:r>
            <a:r>
              <a:rPr lang="en-US" sz="900" dirty="0" smtClean="0"/>
              <a:t> </a:t>
            </a:r>
            <a:r>
              <a:rPr lang="en-US" sz="900" dirty="0" err="1" smtClean="0"/>
              <a:t>Nuklearmedizin</a:t>
            </a:r>
            <a:r>
              <a:rPr lang="en-US" sz="900" dirty="0" smtClean="0"/>
              <a:t> 2000;172(12):1016-9</a:t>
            </a:r>
            <a:endParaRPr lang="en-US" sz="900" dirty="0"/>
          </a:p>
        </p:txBody>
      </p:sp>
      <p:pic>
        <p:nvPicPr>
          <p:cNvPr id="1026" name="Picture 2" descr="http://tbn2.google.com/images?q=tbn:ohIm5fF4vTHJvM:http://thefootblog.files.wordpress.com/2006/11/mriosteo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495800"/>
            <a:ext cx="1371600" cy="2372499"/>
          </a:xfrm>
          <a:prstGeom prst="rect">
            <a:avLst/>
          </a:prstGeom>
          <a:noFill/>
        </p:spPr>
      </p:pic>
      <p:pic>
        <p:nvPicPr>
          <p:cNvPr id="1028" name="Picture 4" descr="http://tbn3.google.com/images?q=tbn:wJ7jcLVSTjrZhM:http://bonetumor.org/tumors/images/COM199mriT2b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4876800"/>
            <a:ext cx="1900859" cy="1295400"/>
          </a:xfrm>
          <a:prstGeom prst="rect">
            <a:avLst/>
          </a:prstGeom>
          <a:noFill/>
        </p:spPr>
      </p:pic>
      <p:pic>
        <p:nvPicPr>
          <p:cNvPr id="1030" name="Picture 6" descr="http://tbn3.google.com/images?q=tbn:8ANfSHtmh6RSiM:http://www.gentili.net/diabeticfoot/images/large/16osteoGtoeSagMR2-3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4724400"/>
            <a:ext cx="2484496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2766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Jeffcoate</a:t>
            </a:r>
            <a:r>
              <a:rPr lang="en-US" dirty="0"/>
              <a:t>, et. al</a:t>
            </a:r>
            <a:r>
              <a:rPr lang="en-US" dirty="0" smtClean="0"/>
              <a:t>. (2006)  In </a:t>
            </a:r>
            <a:r>
              <a:rPr lang="en-US" dirty="0"/>
              <a:t>a study of 104 outpatient foot ulcers, </a:t>
            </a:r>
            <a:r>
              <a:rPr lang="en-US" dirty="0" smtClean="0"/>
              <a:t> found </a:t>
            </a:r>
            <a:r>
              <a:rPr lang="en-US" dirty="0"/>
              <a:t>a probe to bone test </a:t>
            </a:r>
            <a:r>
              <a:rPr lang="en-US" u="sng" dirty="0"/>
              <a:t>sensitivity of 38 </a:t>
            </a:r>
            <a:r>
              <a:rPr lang="en-US" dirty="0"/>
              <a:t>percent and a </a:t>
            </a:r>
            <a:r>
              <a:rPr lang="en-US" u="sng" dirty="0"/>
              <a:t>specificity of 91 percent </a:t>
            </a:r>
            <a:r>
              <a:rPr lang="en-US" dirty="0"/>
              <a:t>in correlation to the confirmed cases of osteomyelitis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dirty="0" smtClean="0"/>
              <a:t>   All ulcers were included including non-infected.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286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Probe to Bone = </a:t>
            </a:r>
            <a:r>
              <a:rPr lang="en-US" sz="2000" b="1" u="sng" dirty="0" err="1" smtClean="0"/>
              <a:t>Osteo</a:t>
            </a:r>
            <a:r>
              <a:rPr lang="en-US" sz="2000" b="1" u="sng" dirty="0"/>
              <a:t> </a:t>
            </a:r>
            <a:r>
              <a:rPr lang="en-US" sz="2000" b="1" u="sng" dirty="0" smtClean="0"/>
              <a:t> (or does it?)</a:t>
            </a:r>
            <a:endParaRPr lang="en-US" sz="20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1371600" y="12192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Grayson et al. (1995)  Seventy-five patients with a total of 76 infected foot ulcers were studied.   Osteomyelitis was diagnosed in 50 instances (66%) and was excluded in 26 instances.   Palpating bone on probing the pedal ulcer had a </a:t>
            </a:r>
            <a:r>
              <a:rPr lang="en-US" u="sng" dirty="0" smtClean="0"/>
              <a:t>sensitivity of 66% </a:t>
            </a:r>
            <a:r>
              <a:rPr lang="en-US" dirty="0" smtClean="0"/>
              <a:t>for osteomyelitis, a </a:t>
            </a:r>
            <a:r>
              <a:rPr lang="en-US" u="sng" dirty="0" smtClean="0"/>
              <a:t>specificity of 85%</a:t>
            </a:r>
            <a:r>
              <a:rPr lang="en-US" dirty="0" smtClean="0"/>
              <a:t>, a positive predictive value of 89%.  </a:t>
            </a:r>
            <a:r>
              <a:rPr lang="en-US" i="1" u="sng" dirty="0" smtClean="0"/>
              <a:t>Results were skewed because all ulcers were clinically infected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482" name="Picture 2" descr="http://tbn3.google.com/images?q=tbn:L8b3YDkXq51LLM:http://www.prohealthsys.com/physical/images/extremities-ulcer-prob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953000"/>
            <a:ext cx="2209800" cy="1653258"/>
          </a:xfrm>
          <a:prstGeom prst="rect">
            <a:avLst/>
          </a:prstGeom>
          <a:noFill/>
        </p:spPr>
      </p:pic>
      <p:pic>
        <p:nvPicPr>
          <p:cNvPr id="20484" name="Picture 4" descr="http://tbn0.google.com/images?q=tbn:MWukGeOZAO53BM:http://www.worldwidewounds.com/1998/july/Topical-Antibiotic-Delivery-System/images/fig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4876800"/>
            <a:ext cx="2472790" cy="171471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76600" y="27432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Grayson ML, Gibbons GW, </a:t>
            </a:r>
            <a:r>
              <a:rPr lang="en-US" sz="800" dirty="0" err="1"/>
              <a:t>Balogh</a:t>
            </a:r>
            <a:r>
              <a:rPr lang="en-US" sz="800" dirty="0"/>
              <a:t> K, Levin E, </a:t>
            </a:r>
            <a:r>
              <a:rPr lang="en-US" sz="800" dirty="0" err="1"/>
              <a:t>Karchmer</a:t>
            </a:r>
            <a:r>
              <a:rPr lang="en-US" sz="800" dirty="0"/>
              <a:t> AW. Probing to bone in infected pedal ulcers. A clinical sign of underlying osteomyelitis in diabetic patients. </a:t>
            </a:r>
            <a:r>
              <a:rPr lang="en-US" sz="800" i="1" dirty="0"/>
              <a:t>JAMA</a:t>
            </a:r>
            <a:r>
              <a:rPr lang="en-US" sz="800" dirty="0"/>
              <a:t> 1995 Mar 1;273(9): 721-3.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Shone A, Burnside J, </a:t>
            </a:r>
            <a:r>
              <a:rPr lang="en-US" sz="800" dirty="0" err="1" smtClean="0"/>
              <a:t>Chipchase</a:t>
            </a:r>
            <a:r>
              <a:rPr lang="en-US" sz="800" dirty="0" smtClean="0"/>
              <a:t> S, Game F, </a:t>
            </a:r>
            <a:r>
              <a:rPr lang="en-US" sz="800" dirty="0" err="1" smtClean="0"/>
              <a:t>Jeffcoate</a:t>
            </a:r>
            <a:r>
              <a:rPr lang="en-US" sz="800" dirty="0" smtClean="0"/>
              <a:t> W.  Probing the validity of the probe-to-bone test in the diagnosis of osteomyelitis of the foot in </a:t>
            </a:r>
            <a:r>
              <a:rPr lang="en-US" sz="800" dirty="0" err="1" smtClean="0"/>
              <a:t>diabetes.Diabetes</a:t>
            </a:r>
            <a:r>
              <a:rPr lang="en-US" sz="800" dirty="0" smtClean="0"/>
              <a:t> Care. 2006 Apr;29(4):945.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143000" y="228600"/>
            <a:ext cx="77724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Surgical Goals to Reduce </a:t>
            </a:r>
            <a:r>
              <a:rPr lang="en-US" sz="2800" u="sng" dirty="0">
                <a:latin typeface="Arial" pitchFamily="34" charset="0"/>
                <a:ea typeface="MS Mincho" pitchFamily="49" charset="-128"/>
                <a:cs typeface="Arial" pitchFamily="34" charset="0"/>
              </a:rPr>
              <a:t>R</a:t>
            </a:r>
            <a:r>
              <a:rPr kumimoji="0" lang="en-US" sz="28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isk of</a:t>
            </a:r>
            <a:r>
              <a:rPr kumimoji="0" lang="en-US" sz="2800" b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lang="en-US" sz="2800" u="sng" dirty="0" err="1">
                <a:latin typeface="Arial" pitchFamily="34" charset="0"/>
                <a:ea typeface="MS Mincho" pitchFamily="49" charset="-128"/>
                <a:cs typeface="Arial" pitchFamily="34" charset="0"/>
              </a:rPr>
              <a:t>R</a:t>
            </a:r>
            <a:r>
              <a:rPr kumimoji="0" lang="en-US" sz="2800" b="0" u="sng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eulceration</a:t>
            </a:r>
            <a:r>
              <a:rPr lang="en-US" sz="2800" u="sng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and Amputation: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Reduce </a:t>
            </a: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deformities such as: hammertoes, bunions, gastro-</a:t>
            </a:r>
            <a:r>
              <a:rPr lang="en-US" dirty="0" err="1" smtClean="0">
                <a:latin typeface="Arial" pitchFamily="34" charset="0"/>
                <a:ea typeface="MS Mincho" pitchFamily="49" charset="-128"/>
                <a:cs typeface="Arial" pitchFamily="34" charset="0"/>
              </a:rPr>
              <a:t>soleal</a:t>
            </a:r>
            <a:r>
              <a:rPr lang="en-US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equinus, 	severe forefoot varus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or valgus, forefoot  equinus,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charcot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	collapse etc…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Provide a stable/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plantargrade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foot for ambulation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Create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 safely “shoe-able”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foot.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http://1.bp.blogspot.com/_Y2XUPS1p_BQ/SAxbKu6UHgI/AAAAAAAAAEo/CcIKCb-x1JY/s320/forefoot+equin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962400"/>
            <a:ext cx="3048000" cy="1895476"/>
          </a:xfrm>
          <a:prstGeom prst="rect">
            <a:avLst/>
          </a:prstGeom>
          <a:noFill/>
        </p:spPr>
      </p:pic>
      <p:pic>
        <p:nvPicPr>
          <p:cNvPr id="16389" name="Picture 5" descr="http://tbn2.google.com/images?q=tbn:jaxK4Jf8IxhyqM:http://www.myfootshop.com/images/medical/x-rays/Charcot_joint1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895600"/>
            <a:ext cx="2432479" cy="1828800"/>
          </a:xfrm>
          <a:prstGeom prst="rect">
            <a:avLst/>
          </a:prstGeom>
          <a:noFill/>
        </p:spPr>
      </p:pic>
      <p:pic>
        <p:nvPicPr>
          <p:cNvPr id="16391" name="Picture 7" descr="http://tbn3.google.com/images?q=tbn:C6QbzjSBGCE9yM:http://www.fittedshoe.com/SHOE_ARTICLES/D-VARUS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830443"/>
            <a:ext cx="2362200" cy="2027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295400" y="457200"/>
            <a:ext cx="70866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Surgical Considerations: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Deep cultures from the bone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6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one biopsy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6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much of the infected bone should be excised as possible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Soft, hemorrhagic bone should be resected as necessary to reach normal-	appearing cortical or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cancellous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bone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6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Bone</a:t>
            </a:r>
            <a:r>
              <a:rPr lang="en-US" sz="1600" b="1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can also be sent to pathology for microscopic evaluation to  	determine whether there has been a complete resection of the 	infected bone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Picture 1" descr="Cli986_Pic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029200"/>
            <a:ext cx="2436541" cy="1447800"/>
          </a:xfrm>
          <a:prstGeom prst="rect">
            <a:avLst/>
          </a:prstGeom>
          <a:noFill/>
        </p:spPr>
      </p:pic>
      <p:pic>
        <p:nvPicPr>
          <p:cNvPr id="21509" name="Picture 5" descr="Figure 3: Photograph shows the bone after a 15-cm sequestrectomy of the osteomyelitic tib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267200"/>
            <a:ext cx="2381250" cy="186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423</TotalTime>
  <Words>1725</Words>
  <Application>Microsoft Office PowerPoint</Application>
  <PresentationFormat>On-screen Show (4:3)</PresentationFormat>
  <Paragraphs>207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Forefoot Amputations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TMA:  -The incision should allow for a flap of thicker plantar    skin to be brought dorsally.           -Bone cuts should mimic the parabola formed by the met   heads.           -Shoe fillers should be casted.</vt:lpstr>
      <vt:lpstr>Slide 18</vt:lpstr>
      <vt:lpstr>Slide 19</vt:lpstr>
      <vt:lpstr>Slide 20</vt:lpstr>
      <vt:lpstr>Slide 21</vt:lpstr>
      <vt:lpstr>Slide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Forefoot Amputations</dc:title>
  <dc:creator>Blog Ma</dc:creator>
  <cp:lastModifiedBy>Blog Ma</cp:lastModifiedBy>
  <cp:revision>45</cp:revision>
  <dcterms:created xsi:type="dcterms:W3CDTF">2009-07-11T15:59:07Z</dcterms:created>
  <dcterms:modified xsi:type="dcterms:W3CDTF">2009-07-22T03:48:49Z</dcterms:modified>
</cp:coreProperties>
</file>